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DM Sans" pitchFamily="2" charset="0"/>
      <p:regular r:id="rId18"/>
      <p:bold r:id="rId19"/>
      <p:italic r:id="rId20"/>
      <p:boldItalic r:id="rId21"/>
    </p:embeddedFont>
    <p:embeddedFont>
      <p:font typeface="Montserrat" panose="00000500000000000000" pitchFamily="2" charset="0"/>
      <p:regular r:id="rId22"/>
      <p:bold r:id="rId23"/>
      <p:boldItalic r:id="rId24"/>
    </p:embeddedFont>
    <p:embeddedFont>
      <p:font typeface="Oswald" panose="00000500000000000000" pitchFamily="2" charset="0"/>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bz7snvTOzi1AQ5cPlnBvlcFlfs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4"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fa0f71020e_7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fa0f71020e_7_4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a0f71020e_6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g2fa0f71020e_6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fa0f71020e_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g2fa0f71020e_6_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fa0df3a2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2fa0df3a29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fa0f71020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2fa0f71020e_0_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a0f71020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g2fa0f71020e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fa0f71020e_7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g2fa0f71020e_7_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fa0f71020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2fa0f71020e_4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1792288" y="612775"/>
            <a:ext cx="5486400" cy="4114800"/>
          </a:xfrm>
          <a:prstGeom prst="rect">
            <a:avLst/>
          </a:prstGeom>
          <a:noFill/>
          <a:ln>
            <a:noFill/>
          </a:ln>
        </p:spPr>
      </p:sp>
      <p:sp>
        <p:nvSpPr>
          <p:cNvPr id="64" name="Google Shape;64;p2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
          <p:cNvSpPr/>
          <p:nvPr/>
        </p:nvSpPr>
        <p:spPr>
          <a:xfrm rot="7659121">
            <a:off x="15091031"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a:off x="-3258071" y="-4629150"/>
            <a:ext cx="9022634" cy="9258300"/>
          </a:xfrm>
          <a:custGeom>
            <a:avLst/>
            <a:gdLst/>
            <a:ahLst/>
            <a:cxnLst/>
            <a:rect l="l" t="t" r="r" b="b"/>
            <a:pathLst>
              <a:path w="9022634" h="9258300" extrusionOk="0">
                <a:moveTo>
                  <a:pt x="0" y="0"/>
                </a:moveTo>
                <a:lnTo>
                  <a:pt x="9022634" y="0"/>
                </a:lnTo>
                <a:lnTo>
                  <a:pt x="9022634" y="9258300"/>
                </a:lnTo>
                <a:lnTo>
                  <a:pt x="0" y="925830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87" name="Google Shape;87;p1"/>
          <p:cNvGrpSpPr/>
          <p:nvPr/>
        </p:nvGrpSpPr>
        <p:grpSpPr>
          <a:xfrm>
            <a:off x="4236347" y="3103606"/>
            <a:ext cx="9815307" cy="4307509"/>
            <a:chOff x="0" y="-19050"/>
            <a:chExt cx="1895495" cy="831850"/>
          </a:xfrm>
        </p:grpSpPr>
        <p:sp>
          <p:nvSpPr>
            <p:cNvPr id="88" name="Google Shape;88;p1"/>
            <p:cNvSpPr/>
            <p:nvPr/>
          </p:nvSpPr>
          <p:spPr>
            <a:xfrm>
              <a:off x="0" y="0"/>
              <a:ext cx="1895495" cy="812800"/>
            </a:xfrm>
            <a:custGeom>
              <a:avLst/>
              <a:gdLst/>
              <a:ahLst/>
              <a:cxnLst/>
              <a:rect l="l" t="t" r="r" b="b"/>
              <a:pathLst>
                <a:path w="1895495" h="812800" extrusionOk="0">
                  <a:moveTo>
                    <a:pt x="0" y="0"/>
                  </a:moveTo>
                  <a:lnTo>
                    <a:pt x="1895495" y="0"/>
                  </a:lnTo>
                  <a:lnTo>
                    <a:pt x="1895495" y="812800"/>
                  </a:lnTo>
                  <a:lnTo>
                    <a:pt x="0" y="812800"/>
                  </a:lnTo>
                  <a:close/>
                </a:path>
              </a:pathLst>
            </a:custGeom>
            <a:solidFill>
              <a:srgbClr val="000000">
                <a:alpha val="0"/>
              </a:srgbClr>
            </a:solidFill>
            <a:ln w="38100" cap="sq"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0" y="-19050"/>
              <a:ext cx="1895495" cy="83185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90" name="Google Shape;90;p1"/>
          <p:cNvSpPr txBox="1"/>
          <p:nvPr/>
        </p:nvSpPr>
        <p:spPr>
          <a:xfrm>
            <a:off x="4236346" y="2869738"/>
            <a:ext cx="9815400" cy="4396200"/>
          </a:xfrm>
          <a:prstGeom prst="rect">
            <a:avLst/>
          </a:prstGeom>
          <a:noFill/>
          <a:ln>
            <a:noFill/>
          </a:ln>
        </p:spPr>
        <p:txBody>
          <a:bodyPr spcFirstLastPara="1" wrap="square" lIns="0" tIns="0" rIns="0" bIns="0" anchor="t" anchorCtr="0">
            <a:spAutoFit/>
          </a:bodyPr>
          <a:lstStyle/>
          <a:p>
            <a:pPr marL="0" marR="0" lvl="0" indent="0" algn="ctr" rtl="0">
              <a:lnSpc>
                <a:spcPct val="138000"/>
              </a:lnSpc>
              <a:spcBef>
                <a:spcPts val="0"/>
              </a:spcBef>
              <a:spcAft>
                <a:spcPts val="0"/>
              </a:spcAft>
              <a:buNone/>
            </a:pPr>
            <a:r>
              <a:rPr lang="en-US" sz="12000" b="1" dirty="0">
                <a:solidFill>
                  <a:srgbClr val="231F20"/>
                </a:solidFill>
                <a:latin typeface="Oswald"/>
                <a:ea typeface="Oswald"/>
                <a:cs typeface="Oswald"/>
                <a:sym typeface="Oswald"/>
              </a:rPr>
              <a:t>USER NEEDS &amp;</a:t>
            </a:r>
            <a:endParaRPr sz="12000" dirty="0"/>
          </a:p>
          <a:p>
            <a:pPr marL="0" marR="0" lvl="0" indent="0" algn="ctr" rtl="0">
              <a:lnSpc>
                <a:spcPct val="138000"/>
              </a:lnSpc>
              <a:spcBef>
                <a:spcPts val="0"/>
              </a:spcBef>
              <a:spcAft>
                <a:spcPts val="0"/>
              </a:spcAft>
              <a:buNone/>
            </a:pPr>
            <a:r>
              <a:rPr lang="en-US" sz="12000" b="1" dirty="0">
                <a:solidFill>
                  <a:srgbClr val="231F20"/>
                </a:solidFill>
                <a:latin typeface="Oswald"/>
                <a:ea typeface="Oswald"/>
                <a:cs typeface="Oswald"/>
                <a:sym typeface="Oswald"/>
              </a:rPr>
              <a:t>REQUIREMENTS</a:t>
            </a:r>
            <a:endParaRPr sz="12000" dirty="0"/>
          </a:p>
        </p:txBody>
      </p:sp>
      <p:sp>
        <p:nvSpPr>
          <p:cNvPr id="91" name="Google Shape;91;p1"/>
          <p:cNvSpPr txBox="1"/>
          <p:nvPr/>
        </p:nvSpPr>
        <p:spPr>
          <a:xfrm>
            <a:off x="2719596" y="7482578"/>
            <a:ext cx="12848809" cy="1350960"/>
          </a:xfrm>
          <a:prstGeom prst="rect">
            <a:avLst/>
          </a:prstGeom>
          <a:noFill/>
          <a:ln>
            <a:noFill/>
          </a:ln>
        </p:spPr>
        <p:txBody>
          <a:bodyPr spcFirstLastPara="1" wrap="square" lIns="0" tIns="0" rIns="0" bIns="0" anchor="t" anchorCtr="0">
            <a:spAutoFit/>
          </a:bodyPr>
          <a:lstStyle/>
          <a:p>
            <a:pPr marL="0" marR="0" lvl="0" indent="0" algn="ctr" rtl="0">
              <a:lnSpc>
                <a:spcPct val="137994"/>
              </a:lnSpc>
              <a:spcBef>
                <a:spcPts val="0"/>
              </a:spcBef>
              <a:spcAft>
                <a:spcPts val="0"/>
              </a:spcAft>
              <a:buNone/>
            </a:pPr>
            <a:r>
              <a:rPr lang="en-US" sz="2653" b="1">
                <a:solidFill>
                  <a:srgbClr val="231F20"/>
                </a:solidFill>
                <a:latin typeface="Montserrat"/>
                <a:ea typeface="Montserrat"/>
                <a:cs typeface="Montserrat"/>
                <a:sym typeface="Montserrat"/>
              </a:rPr>
              <a:t>TESSA LANZEL, PAIGE SCHNEIDER, MOLLY ROONEY, MAY EDEL, ELICIA BARANOWSKI, ALEXANDRA RAUER, JOSHUA CHIANG FUNG</a:t>
            </a:r>
            <a:endParaRPr/>
          </a:p>
          <a:p>
            <a:pPr marL="0" marR="0" lvl="0" indent="0" algn="ctr" rtl="0">
              <a:lnSpc>
                <a:spcPct val="137994"/>
              </a:lnSpc>
              <a:spcBef>
                <a:spcPts val="0"/>
              </a:spcBef>
              <a:spcAft>
                <a:spcPts val="0"/>
              </a:spcAft>
              <a:buNone/>
            </a:pPr>
            <a:endParaRPr sz="2653" b="1">
              <a:solidFill>
                <a:srgbClr val="231F20"/>
              </a:solidFill>
              <a:latin typeface="Montserrat"/>
              <a:ea typeface="Montserrat"/>
              <a:cs typeface="Montserrat"/>
              <a:sym typeface="Montserrat"/>
            </a:endParaRPr>
          </a:p>
        </p:txBody>
      </p:sp>
      <p:sp>
        <p:nvSpPr>
          <p:cNvPr id="92" name="Google Shape;92;p1"/>
          <p:cNvSpPr txBox="1"/>
          <p:nvPr/>
        </p:nvSpPr>
        <p:spPr>
          <a:xfrm>
            <a:off x="2719596" y="2636788"/>
            <a:ext cx="12848700" cy="441600"/>
          </a:xfrm>
          <a:prstGeom prst="rect">
            <a:avLst/>
          </a:prstGeom>
          <a:noFill/>
          <a:ln>
            <a:noFill/>
          </a:ln>
        </p:spPr>
        <p:txBody>
          <a:bodyPr spcFirstLastPara="1" wrap="square" lIns="0" tIns="0" rIns="0" bIns="0" anchor="t" anchorCtr="0">
            <a:spAutoFit/>
          </a:bodyPr>
          <a:lstStyle/>
          <a:p>
            <a:pPr marL="0" marR="0" lvl="0" indent="0" algn="ctr" rtl="0">
              <a:lnSpc>
                <a:spcPct val="137994"/>
              </a:lnSpc>
              <a:spcBef>
                <a:spcPts val="0"/>
              </a:spcBef>
              <a:spcAft>
                <a:spcPts val="0"/>
              </a:spcAft>
              <a:buNone/>
            </a:pPr>
            <a:r>
              <a:rPr lang="en-US" sz="2653" b="1">
                <a:solidFill>
                  <a:srgbClr val="231F20"/>
                </a:solidFill>
                <a:latin typeface="Montserrat"/>
                <a:ea typeface="Montserrat"/>
                <a:cs typeface="Montserrat"/>
                <a:sym typeface="Montserrat"/>
              </a:rPr>
              <a:t>SDMAY25-10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268"/>
        <p:cNvGrpSpPr/>
        <p:nvPr/>
      </p:nvGrpSpPr>
      <p:grpSpPr>
        <a:xfrm>
          <a:off x="0" y="0"/>
          <a:ext cx="0" cy="0"/>
          <a:chOff x="0" y="0"/>
          <a:chExt cx="0" cy="0"/>
        </a:xfrm>
      </p:grpSpPr>
      <p:sp>
        <p:nvSpPr>
          <p:cNvPr id="269" name="Google Shape;269;g2fa0f71020e_7_46"/>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g2fa0f71020e_7_46"/>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g2fa0f71020e_7_46"/>
          <p:cNvSpPr txBox="1"/>
          <p:nvPr/>
        </p:nvSpPr>
        <p:spPr>
          <a:xfrm>
            <a:off x="5289057" y="4779419"/>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72" name="Google Shape;272;g2fa0f71020e_7_46"/>
          <p:cNvSpPr txBox="1"/>
          <p:nvPr/>
        </p:nvSpPr>
        <p:spPr>
          <a:xfrm>
            <a:off x="3272032" y="3720192"/>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73" name="Google Shape;273;g2fa0f71020e_7_46"/>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REQUIREMENTS</a:t>
            </a:r>
            <a:endParaRPr/>
          </a:p>
        </p:txBody>
      </p:sp>
      <p:sp>
        <p:nvSpPr>
          <p:cNvPr id="274" name="Google Shape;274;g2fa0f71020e_7_46"/>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AESTHETIC </a:t>
            </a:r>
            <a:endParaRPr sz="3200">
              <a:solidFill>
                <a:schemeClr val="dk1"/>
              </a:solidFill>
              <a:latin typeface="Calibri"/>
              <a:ea typeface="Calibri"/>
              <a:cs typeface="Calibri"/>
              <a:sym typeface="Calibri"/>
            </a:endParaRPr>
          </a:p>
        </p:txBody>
      </p:sp>
      <p:grpSp>
        <p:nvGrpSpPr>
          <p:cNvPr id="275" name="Google Shape;275;g2fa0f71020e_7_46"/>
          <p:cNvGrpSpPr/>
          <p:nvPr/>
        </p:nvGrpSpPr>
        <p:grpSpPr>
          <a:xfrm>
            <a:off x="4158050" y="3720200"/>
            <a:ext cx="1401064" cy="2892138"/>
            <a:chOff x="0" y="-19049"/>
            <a:chExt cx="369002" cy="1162015"/>
          </a:xfrm>
        </p:grpSpPr>
        <p:sp>
          <p:nvSpPr>
            <p:cNvPr id="276" name="Google Shape;276;g2fa0f71020e_7_46"/>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g2fa0f71020e_7_46"/>
            <p:cNvSpPr txBox="1"/>
            <p:nvPr/>
          </p:nvSpPr>
          <p:spPr>
            <a:xfrm>
              <a:off x="2" y="-19049"/>
              <a:ext cx="369000" cy="855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78" name="Google Shape;278;g2fa0f71020e_7_46"/>
          <p:cNvSpPr txBox="1"/>
          <p:nvPr/>
        </p:nvSpPr>
        <p:spPr>
          <a:xfrm>
            <a:off x="5773849" y="3837925"/>
            <a:ext cx="9939300" cy="1168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highlight>
                  <a:srgbClr val="B7B7B7"/>
                </a:highlight>
                <a:latin typeface="Times New Roman"/>
                <a:ea typeface="Times New Roman"/>
                <a:cs typeface="Times New Roman"/>
                <a:sym typeface="Times New Roman"/>
              </a:rPr>
              <a:t>The app should be in compliance with design standards and should be easily used by all types of users</a:t>
            </a:r>
            <a:endParaRPr sz="2300">
              <a:solidFill>
                <a:schemeClr val="dk1"/>
              </a:solidFill>
              <a:highlight>
                <a:srgbClr val="B7B7B7"/>
              </a:highlight>
              <a:latin typeface="Times New Roman"/>
              <a:ea typeface="Times New Roman"/>
              <a:cs typeface="Times New Roman"/>
              <a:sym typeface="Times New Roman"/>
            </a:endParaRPr>
          </a:p>
          <a:p>
            <a:pPr marL="0" marR="0" lvl="0" indent="0" algn="l" rtl="0">
              <a:lnSpc>
                <a:spcPct val="137995"/>
              </a:lnSpc>
              <a:spcBef>
                <a:spcPts val="0"/>
              </a:spcBef>
              <a:spcAft>
                <a:spcPts val="0"/>
              </a:spcAft>
              <a:buNone/>
            </a:pPr>
            <a:endParaRPr sz="2300">
              <a:latin typeface="Times New Roman"/>
              <a:ea typeface="Times New Roman"/>
              <a:cs typeface="Times New Roman"/>
              <a:sym typeface="Times New Roman"/>
            </a:endParaRPr>
          </a:p>
        </p:txBody>
      </p:sp>
      <p:sp>
        <p:nvSpPr>
          <p:cNvPr id="279" name="Google Shape;279;g2fa0f71020e_7_46"/>
          <p:cNvSpPr txBox="1"/>
          <p:nvPr/>
        </p:nvSpPr>
        <p:spPr>
          <a:xfrm>
            <a:off x="5773849" y="5020450"/>
            <a:ext cx="9808200" cy="354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latin typeface="Times New Roman"/>
                <a:ea typeface="Times New Roman"/>
                <a:cs typeface="Times New Roman"/>
                <a:sym typeface="Times New Roman"/>
              </a:rPr>
              <a:t>The app should follow a clear and consistent color scheme</a:t>
            </a:r>
            <a:endParaRPr sz="2300">
              <a:latin typeface="Times New Roman"/>
              <a:ea typeface="Times New Roman"/>
              <a:cs typeface="Times New Roman"/>
              <a:sym typeface="Times New Roman"/>
            </a:endParaRPr>
          </a:p>
        </p:txBody>
      </p:sp>
      <p:sp>
        <p:nvSpPr>
          <p:cNvPr id="280" name="Google Shape;280;g2fa0f71020e_7_46"/>
          <p:cNvSpPr txBox="1"/>
          <p:nvPr/>
        </p:nvSpPr>
        <p:spPr>
          <a:xfrm>
            <a:off x="4370075" y="4116011"/>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g2fa0f71020e_7_46"/>
          <p:cNvSpPr txBox="1"/>
          <p:nvPr/>
        </p:nvSpPr>
        <p:spPr>
          <a:xfrm>
            <a:off x="4514600" y="5381575"/>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g2fa0f71020e_7_46"/>
          <p:cNvSpPr txBox="1"/>
          <p:nvPr/>
        </p:nvSpPr>
        <p:spPr>
          <a:xfrm>
            <a:off x="5773849" y="5898825"/>
            <a:ext cx="9042000" cy="354000"/>
          </a:xfrm>
          <a:prstGeom prst="rect">
            <a:avLst/>
          </a:prstGeom>
          <a:noFill/>
          <a:ln>
            <a:noFill/>
          </a:ln>
        </p:spPr>
        <p:txBody>
          <a:bodyPr spcFirstLastPara="1" wrap="square" lIns="0" tIns="0" rIns="0" bIns="0" anchor="t" anchorCtr="0">
            <a:spAutoFit/>
          </a:bodyPr>
          <a:lstStyle/>
          <a:p>
            <a:pPr marL="0" lvl="0" indent="0" algn="l" rtl="0">
              <a:lnSpc>
                <a:spcPct val="137995"/>
              </a:lnSpc>
              <a:spcBef>
                <a:spcPts val="0"/>
              </a:spcBef>
              <a:spcAft>
                <a:spcPts val="0"/>
              </a:spcAft>
              <a:buSzPts val="1100"/>
              <a:buNone/>
            </a:pPr>
            <a:r>
              <a:rPr lang="en-US" sz="2300">
                <a:latin typeface="Times New Roman"/>
                <a:ea typeface="Times New Roman"/>
                <a:cs typeface="Times New Roman"/>
                <a:sym typeface="Times New Roman"/>
              </a:rPr>
              <a:t>The app should use colors that colorblind people can see</a:t>
            </a:r>
            <a:endParaRPr sz="2300">
              <a:latin typeface="Times New Roman"/>
              <a:ea typeface="Times New Roman"/>
              <a:cs typeface="Times New Roman"/>
              <a:sym typeface="Times New Roman"/>
            </a:endParaRPr>
          </a:p>
        </p:txBody>
      </p:sp>
      <p:sp>
        <p:nvSpPr>
          <p:cNvPr id="283" name="Google Shape;283;g2fa0f71020e_7_46"/>
          <p:cNvSpPr/>
          <p:nvPr/>
        </p:nvSpPr>
        <p:spPr>
          <a:xfrm>
            <a:off x="4945365" y="420122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g2fa0f71020e_7_46"/>
          <p:cNvSpPr/>
          <p:nvPr/>
        </p:nvSpPr>
        <p:spPr>
          <a:xfrm>
            <a:off x="4945092" y="5188335"/>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5" name="Google Shape;285;g2fa0f71020e_7_46"/>
          <p:cNvSpPr/>
          <p:nvPr/>
        </p:nvSpPr>
        <p:spPr>
          <a:xfrm>
            <a:off x="4945367" y="6037726"/>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6" name="Google Shape;286;g2fa0f71020e_7_46"/>
          <p:cNvPicPr preferRelativeResize="0"/>
          <p:nvPr/>
        </p:nvPicPr>
        <p:blipFill>
          <a:blip r:embed="rId5">
            <a:alphaModFix/>
          </a:blip>
          <a:stretch>
            <a:fillRect/>
          </a:stretch>
        </p:blipFill>
        <p:spPr>
          <a:xfrm rot="-8232826" flipH="1">
            <a:off x="15427106" y="4456324"/>
            <a:ext cx="1583282" cy="1209151"/>
          </a:xfrm>
          <a:prstGeom prst="rect">
            <a:avLst/>
          </a:prstGeom>
          <a:noFill/>
          <a:ln>
            <a:noFill/>
          </a:ln>
        </p:spPr>
      </p:pic>
      <p:sp>
        <p:nvSpPr>
          <p:cNvPr id="287" name="Google Shape;287;g2fa0f71020e_7_46"/>
          <p:cNvSpPr/>
          <p:nvPr/>
        </p:nvSpPr>
        <p:spPr>
          <a:xfrm>
            <a:off x="14057025" y="6113925"/>
            <a:ext cx="3244500" cy="14736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chemeClr val="dk1"/>
                </a:solidFill>
                <a:latin typeface="Times New Roman"/>
                <a:ea typeface="Times New Roman"/>
                <a:cs typeface="Times New Roman"/>
                <a:sym typeface="Times New Roman"/>
              </a:rPr>
              <a:t>This is important as it requires us to think about how people see, whether they are color blind or poor eyesight</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291"/>
        <p:cNvGrpSpPr/>
        <p:nvPr/>
      </p:nvGrpSpPr>
      <p:grpSpPr>
        <a:xfrm>
          <a:off x="0" y="0"/>
          <a:ext cx="0" cy="0"/>
          <a:chOff x="0" y="0"/>
          <a:chExt cx="0" cy="0"/>
        </a:xfrm>
      </p:grpSpPr>
      <p:sp>
        <p:nvSpPr>
          <p:cNvPr id="292" name="Google Shape;292;g2fa0f71020e_6_4"/>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g2fa0f71020e_6_4"/>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g2fa0f71020e_6_4"/>
          <p:cNvSpPr txBox="1"/>
          <p:nvPr/>
        </p:nvSpPr>
        <p:spPr>
          <a:xfrm>
            <a:off x="5160857" y="4795419"/>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95" name="Google Shape;295;g2fa0f71020e_6_4"/>
          <p:cNvSpPr txBox="1"/>
          <p:nvPr/>
        </p:nvSpPr>
        <p:spPr>
          <a:xfrm>
            <a:off x="3143832" y="3736192"/>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96" name="Google Shape;296;g2fa0f71020e_6_4"/>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REQUIREMENTS</a:t>
            </a:r>
            <a:endParaRPr/>
          </a:p>
        </p:txBody>
      </p:sp>
      <p:sp>
        <p:nvSpPr>
          <p:cNvPr id="297" name="Google Shape;297;g2fa0f71020e_6_4"/>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USER EXPERIENTIAL </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grpSp>
        <p:nvGrpSpPr>
          <p:cNvPr id="298" name="Google Shape;298;g2fa0f71020e_6_4"/>
          <p:cNvGrpSpPr/>
          <p:nvPr/>
        </p:nvGrpSpPr>
        <p:grpSpPr>
          <a:xfrm>
            <a:off x="4029850" y="3736199"/>
            <a:ext cx="1401064" cy="2842985"/>
            <a:chOff x="0" y="-19049"/>
            <a:chExt cx="369002" cy="1162015"/>
          </a:xfrm>
        </p:grpSpPr>
        <p:sp>
          <p:nvSpPr>
            <p:cNvPr id="299" name="Google Shape;299;g2fa0f71020e_6_4"/>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0" name="Google Shape;300;g2fa0f71020e_6_4"/>
            <p:cNvSpPr txBox="1"/>
            <p:nvPr/>
          </p:nvSpPr>
          <p:spPr>
            <a:xfrm>
              <a:off x="2" y="-19049"/>
              <a:ext cx="369000" cy="855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01" name="Google Shape;301;g2fa0f71020e_6_4"/>
          <p:cNvSpPr txBox="1"/>
          <p:nvPr/>
        </p:nvSpPr>
        <p:spPr>
          <a:xfrm>
            <a:off x="5524025" y="4196500"/>
            <a:ext cx="11243100" cy="3540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None/>
            </a:pPr>
            <a:r>
              <a:rPr lang="en-US" sz="2300">
                <a:solidFill>
                  <a:schemeClr val="dk1"/>
                </a:solidFill>
                <a:highlight>
                  <a:srgbClr val="B7B7B7"/>
                </a:highlight>
                <a:latin typeface="Times New Roman"/>
                <a:ea typeface="Times New Roman"/>
                <a:cs typeface="Times New Roman"/>
                <a:sym typeface="Times New Roman"/>
              </a:rPr>
              <a:t>The application should rotate depending on the device’s orientation.</a:t>
            </a:r>
            <a:endParaRPr sz="2300">
              <a:solidFill>
                <a:schemeClr val="dk1"/>
              </a:solidFill>
              <a:highlight>
                <a:srgbClr val="B7B7B7"/>
              </a:highlight>
              <a:latin typeface="Times New Roman"/>
              <a:ea typeface="Times New Roman"/>
              <a:cs typeface="Times New Roman"/>
              <a:sym typeface="Times New Roman"/>
            </a:endParaRPr>
          </a:p>
        </p:txBody>
      </p:sp>
      <p:sp>
        <p:nvSpPr>
          <p:cNvPr id="302" name="Google Shape;302;g2fa0f71020e_6_4"/>
          <p:cNvSpPr txBox="1"/>
          <p:nvPr/>
        </p:nvSpPr>
        <p:spPr>
          <a:xfrm>
            <a:off x="4386400" y="5397575"/>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3" name="Google Shape;303;g2fa0f71020e_6_4"/>
          <p:cNvSpPr txBox="1"/>
          <p:nvPr/>
        </p:nvSpPr>
        <p:spPr>
          <a:xfrm>
            <a:off x="4770588" y="4078650"/>
            <a:ext cx="461100" cy="2129700"/>
          </a:xfrm>
          <a:prstGeom prst="rect">
            <a:avLst/>
          </a:prstGeom>
          <a:noFill/>
          <a:ln>
            <a:noFill/>
          </a:ln>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chemeClr val="dk1"/>
              </a:buClr>
              <a:buSzPts val="1800"/>
              <a:buFont typeface="Calibri"/>
              <a:buChar char="●"/>
            </a:pPr>
            <a:r>
              <a:rPr lang="en-US"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marL="457200" lvl="0" indent="-342900" algn="l" rtl="0">
              <a:lnSpc>
                <a:spcPct val="200000"/>
              </a:lnSpc>
              <a:spcBef>
                <a:spcPts val="0"/>
              </a:spcBef>
              <a:spcAft>
                <a:spcPts val="0"/>
              </a:spcAft>
              <a:buClr>
                <a:schemeClr val="dk1"/>
              </a:buClr>
              <a:buSzPts val="1800"/>
              <a:buFont typeface="Calibri"/>
              <a:buChar char="●"/>
            </a:pPr>
            <a:r>
              <a:rPr lang="en-US"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marL="457200" lvl="0" indent="-342900" algn="l" rtl="0">
              <a:lnSpc>
                <a:spcPct val="200000"/>
              </a:lnSpc>
              <a:spcBef>
                <a:spcPts val="0"/>
              </a:spcBef>
              <a:spcAft>
                <a:spcPts val="0"/>
              </a:spcAft>
              <a:buClr>
                <a:schemeClr val="dk1"/>
              </a:buClr>
              <a:buSzPts val="1800"/>
              <a:buFont typeface="Calibri"/>
              <a:buChar char="●"/>
            </a:pPr>
            <a:r>
              <a:rPr lang="en-US"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p:txBody>
      </p:sp>
      <p:sp>
        <p:nvSpPr>
          <p:cNvPr id="304" name="Google Shape;304;g2fa0f71020e_6_4"/>
          <p:cNvSpPr txBox="1"/>
          <p:nvPr/>
        </p:nvSpPr>
        <p:spPr>
          <a:xfrm>
            <a:off x="5524025" y="5694150"/>
            <a:ext cx="12662400" cy="8850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application should have different options for different types of users (coach can add users to a team)</a:t>
            </a:r>
            <a:endParaRPr sz="23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2300">
              <a:solidFill>
                <a:schemeClr val="dk1"/>
              </a:solidFill>
              <a:latin typeface="Times New Roman"/>
              <a:ea typeface="Times New Roman"/>
              <a:cs typeface="Times New Roman"/>
              <a:sym typeface="Times New Roman"/>
            </a:endParaRPr>
          </a:p>
        </p:txBody>
      </p:sp>
      <p:sp>
        <p:nvSpPr>
          <p:cNvPr id="305" name="Google Shape;305;g2fa0f71020e_6_4"/>
          <p:cNvSpPr txBox="1"/>
          <p:nvPr/>
        </p:nvSpPr>
        <p:spPr>
          <a:xfrm>
            <a:off x="5524025" y="4945325"/>
            <a:ext cx="12277800" cy="354000"/>
          </a:xfrm>
          <a:prstGeom prst="rect">
            <a:avLst/>
          </a:prstGeom>
          <a:noFill/>
          <a:ln>
            <a:noFill/>
          </a:ln>
        </p:spPr>
        <p:txBody>
          <a:bodyPr spcFirstLastPara="1" wrap="square" lIns="0" tIns="0" rIns="0" bIns="0" anchor="t" anchorCtr="0">
            <a:spAutoFit/>
          </a:bodyPr>
          <a:lstStyle/>
          <a:p>
            <a:pPr marL="0" lvl="0" indent="0" algn="l" rtl="0">
              <a:lnSpc>
                <a:spcPct val="150000"/>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application shall not use red/green colors as these are hard for user’s with color blindness to see</a:t>
            </a:r>
            <a:endParaRPr sz="2300">
              <a:solidFill>
                <a:schemeClr val="dk1"/>
              </a:solidFill>
              <a:latin typeface="Times New Roman"/>
              <a:ea typeface="Times New Roman"/>
              <a:cs typeface="Times New Roman"/>
              <a:sym typeface="Times New Roman"/>
            </a:endParaRPr>
          </a:p>
        </p:txBody>
      </p:sp>
      <p:pic>
        <p:nvPicPr>
          <p:cNvPr id="306" name="Google Shape;306;g2fa0f71020e_6_4"/>
          <p:cNvPicPr preferRelativeResize="0"/>
          <p:nvPr/>
        </p:nvPicPr>
        <p:blipFill>
          <a:blip r:embed="rId5">
            <a:alphaModFix/>
          </a:blip>
          <a:stretch>
            <a:fillRect/>
          </a:stretch>
        </p:blipFill>
        <p:spPr>
          <a:xfrm rot="-881943">
            <a:off x="13515238" y="3636229"/>
            <a:ext cx="1320150" cy="1008198"/>
          </a:xfrm>
          <a:prstGeom prst="rect">
            <a:avLst/>
          </a:prstGeom>
          <a:noFill/>
          <a:ln>
            <a:noFill/>
          </a:ln>
        </p:spPr>
      </p:pic>
      <p:sp>
        <p:nvSpPr>
          <p:cNvPr id="307" name="Google Shape;307;g2fa0f71020e_6_4"/>
          <p:cNvSpPr/>
          <p:nvPr/>
        </p:nvSpPr>
        <p:spPr>
          <a:xfrm>
            <a:off x="13347550" y="2057050"/>
            <a:ext cx="3076200" cy="1278300"/>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Times New Roman"/>
                <a:ea typeface="Times New Roman"/>
                <a:cs typeface="Times New Roman"/>
                <a:sym typeface="Times New Roman"/>
              </a:rPr>
              <a:t>This was a big design flaw that we as a team saw and was very frustrating to work with</a:t>
            </a:r>
            <a:endParaRPr sz="1800">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311"/>
        <p:cNvGrpSpPr/>
        <p:nvPr/>
      </p:nvGrpSpPr>
      <p:grpSpPr>
        <a:xfrm>
          <a:off x="0" y="0"/>
          <a:ext cx="0" cy="0"/>
          <a:chOff x="0" y="0"/>
          <a:chExt cx="0" cy="0"/>
        </a:xfrm>
      </p:grpSpPr>
      <p:sp>
        <p:nvSpPr>
          <p:cNvPr id="312" name="Google Shape;312;g2fa0f71020e_6_25"/>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g2fa0f71020e_6_25"/>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g2fa0f71020e_6_25"/>
          <p:cNvSpPr txBox="1"/>
          <p:nvPr/>
        </p:nvSpPr>
        <p:spPr>
          <a:xfrm>
            <a:off x="5417207" y="4763394"/>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315" name="Google Shape;315;g2fa0f71020e_6_25"/>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REQUIREMENTS</a:t>
            </a:r>
            <a:endParaRPr/>
          </a:p>
        </p:txBody>
      </p:sp>
      <p:sp>
        <p:nvSpPr>
          <p:cNvPr id="316" name="Google Shape;316;g2fa0f71020e_6_25"/>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ENVIRONMENTAL</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grpSp>
        <p:nvGrpSpPr>
          <p:cNvPr id="317" name="Google Shape;317;g2fa0f71020e_6_25"/>
          <p:cNvGrpSpPr/>
          <p:nvPr/>
        </p:nvGrpSpPr>
        <p:grpSpPr>
          <a:xfrm>
            <a:off x="4286200" y="3615950"/>
            <a:ext cx="1401064" cy="4225085"/>
            <a:chOff x="0" y="-19049"/>
            <a:chExt cx="369002" cy="1162015"/>
          </a:xfrm>
        </p:grpSpPr>
        <p:sp>
          <p:nvSpPr>
            <p:cNvPr id="318" name="Google Shape;318;g2fa0f71020e_6_25"/>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9" name="Google Shape;319;g2fa0f71020e_6_25"/>
            <p:cNvSpPr txBox="1"/>
            <p:nvPr/>
          </p:nvSpPr>
          <p:spPr>
            <a:xfrm>
              <a:off x="2" y="-19049"/>
              <a:ext cx="369000" cy="855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320" name="Google Shape;320;g2fa0f71020e_6_25"/>
          <p:cNvSpPr txBox="1"/>
          <p:nvPr/>
        </p:nvSpPr>
        <p:spPr>
          <a:xfrm>
            <a:off x="6210124" y="3784300"/>
            <a:ext cx="9939300" cy="4750800"/>
          </a:xfrm>
          <a:prstGeom prst="rect">
            <a:avLst/>
          </a:prstGeom>
          <a:noFill/>
          <a:ln>
            <a:noFill/>
          </a:ln>
        </p:spPr>
        <p:txBody>
          <a:bodyPr spcFirstLastPara="1" wrap="square" lIns="0" tIns="0" rIns="0" bIns="0" anchor="t" anchorCtr="0">
            <a:spAutoFit/>
          </a:bodyPr>
          <a:lstStyle/>
          <a:p>
            <a:pPr marL="0" lvl="0" indent="0" algn="l" rtl="0">
              <a:lnSpc>
                <a:spcPct val="137995"/>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environment should be in a weight room as this is to help their training</a:t>
            </a: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 </a:t>
            </a: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product should be able to work in a room with multiple devices with their bluetooth on</a:t>
            </a: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hardware should stay connected to one device if others have their bluetooth on</a:t>
            </a: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r>
              <a:rPr lang="en-US" sz="2300">
                <a:solidFill>
                  <a:schemeClr val="dk1"/>
                </a:solidFill>
                <a:latin typeface="Times New Roman"/>
                <a:ea typeface="Times New Roman"/>
                <a:cs typeface="Times New Roman"/>
                <a:sym typeface="Times New Roman"/>
              </a:rPr>
              <a:t>The software shall be used with the physical weight rack near it.   </a:t>
            </a:r>
            <a:endParaRPr sz="2300">
              <a:solidFill>
                <a:schemeClr val="dk1"/>
              </a:solidFill>
              <a:latin typeface="Times New Roman"/>
              <a:ea typeface="Times New Roman"/>
              <a:cs typeface="Times New Roman"/>
              <a:sym typeface="Times New Roman"/>
            </a:endParaRPr>
          </a:p>
          <a:p>
            <a:pPr marL="0" lvl="0" indent="0" algn="l" rtl="0">
              <a:lnSpc>
                <a:spcPct val="137995"/>
              </a:lnSpc>
              <a:spcBef>
                <a:spcPts val="0"/>
              </a:spcBef>
              <a:spcAft>
                <a:spcPts val="0"/>
              </a:spcAft>
              <a:buClr>
                <a:schemeClr val="dk1"/>
              </a:buClr>
              <a:buSzPts val="1100"/>
              <a:buFont typeface="Arial"/>
              <a:buNone/>
            </a:pPr>
            <a:endParaRPr sz="2300">
              <a:solidFill>
                <a:schemeClr val="dk1"/>
              </a:solidFill>
              <a:latin typeface="Times New Roman"/>
              <a:ea typeface="Times New Roman"/>
              <a:cs typeface="Times New Roman"/>
              <a:sym typeface="Times New Roman"/>
            </a:endParaRPr>
          </a:p>
          <a:p>
            <a:pPr marL="0" marR="0" lvl="0" indent="0" algn="l" rtl="0">
              <a:lnSpc>
                <a:spcPct val="137995"/>
              </a:lnSpc>
              <a:spcBef>
                <a:spcPts val="0"/>
              </a:spcBef>
              <a:spcAft>
                <a:spcPts val="0"/>
              </a:spcAft>
              <a:buNone/>
            </a:pPr>
            <a:endParaRPr sz="2300">
              <a:solidFill>
                <a:schemeClr val="dk1"/>
              </a:solidFill>
              <a:latin typeface="Times New Roman"/>
              <a:ea typeface="Times New Roman"/>
              <a:cs typeface="Times New Roman"/>
              <a:sym typeface="Times New Roman"/>
            </a:endParaRPr>
          </a:p>
        </p:txBody>
      </p:sp>
      <p:sp>
        <p:nvSpPr>
          <p:cNvPr id="321" name="Google Shape;321;g2fa0f71020e_6_25"/>
          <p:cNvSpPr txBox="1"/>
          <p:nvPr/>
        </p:nvSpPr>
        <p:spPr>
          <a:xfrm>
            <a:off x="4498225" y="4099986"/>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2" name="Google Shape;322;g2fa0f71020e_6_25"/>
          <p:cNvSpPr txBox="1"/>
          <p:nvPr/>
        </p:nvSpPr>
        <p:spPr>
          <a:xfrm>
            <a:off x="4642750" y="5365550"/>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3" name="Google Shape;323;g2fa0f71020e_6_25"/>
          <p:cNvSpPr/>
          <p:nvPr/>
        </p:nvSpPr>
        <p:spPr>
          <a:xfrm>
            <a:off x="5073515" y="3956602"/>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4" name="Google Shape;324;g2fa0f71020e_6_25"/>
          <p:cNvSpPr/>
          <p:nvPr/>
        </p:nvSpPr>
        <p:spPr>
          <a:xfrm rot="10800000" flipH="1">
            <a:off x="5073244" y="496081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g2fa0f71020e_6_25"/>
          <p:cNvSpPr/>
          <p:nvPr/>
        </p:nvSpPr>
        <p:spPr>
          <a:xfrm>
            <a:off x="5073517" y="728765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6" name="Google Shape;326;g2fa0f71020e_6_25"/>
          <p:cNvSpPr/>
          <p:nvPr/>
        </p:nvSpPr>
        <p:spPr>
          <a:xfrm>
            <a:off x="5073517" y="621435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330"/>
        <p:cNvGrpSpPr/>
        <p:nvPr/>
      </p:nvGrpSpPr>
      <p:grpSpPr>
        <a:xfrm>
          <a:off x="0" y="0"/>
          <a:ext cx="0" cy="0"/>
          <a:chOff x="0" y="0"/>
          <a:chExt cx="0" cy="0"/>
        </a:xfrm>
      </p:grpSpPr>
      <p:sp>
        <p:nvSpPr>
          <p:cNvPr id="331" name="Google Shape;331;g2fa0df3a29f_0_0"/>
          <p:cNvSpPr txBox="1"/>
          <p:nvPr/>
        </p:nvSpPr>
        <p:spPr>
          <a:xfrm>
            <a:off x="1643850" y="865575"/>
            <a:ext cx="15000300" cy="1536300"/>
          </a:xfrm>
          <a:prstGeom prst="rect">
            <a:avLst/>
          </a:prstGeom>
          <a:noFill/>
          <a:ln>
            <a:noFill/>
          </a:ln>
        </p:spPr>
        <p:txBody>
          <a:bodyPr spcFirstLastPara="1" wrap="square" lIns="0" tIns="0" rIns="0" bIns="0" anchor="t" anchorCtr="0">
            <a:spAutoFit/>
          </a:bodyPr>
          <a:lstStyle/>
          <a:p>
            <a:pPr marL="0" marR="0" lvl="0" indent="0" algn="ctr" rtl="0">
              <a:lnSpc>
                <a:spcPct val="138002"/>
              </a:lnSpc>
              <a:spcBef>
                <a:spcPts val="0"/>
              </a:spcBef>
              <a:spcAft>
                <a:spcPts val="0"/>
              </a:spcAft>
              <a:buNone/>
            </a:pPr>
            <a:r>
              <a:rPr lang="en-US" sz="9981" b="1">
                <a:solidFill>
                  <a:srgbClr val="231F20"/>
                </a:solidFill>
                <a:latin typeface="Oswald"/>
                <a:ea typeface="Oswald"/>
                <a:cs typeface="Oswald"/>
                <a:sym typeface="Oswald"/>
              </a:rPr>
              <a:t>Engineering Standards </a:t>
            </a:r>
            <a:endParaRPr/>
          </a:p>
        </p:txBody>
      </p:sp>
      <p:sp>
        <p:nvSpPr>
          <p:cNvPr id="332" name="Google Shape;332;g2fa0df3a29f_0_0"/>
          <p:cNvSpPr/>
          <p:nvPr/>
        </p:nvSpPr>
        <p:spPr>
          <a:xfrm>
            <a:off x="1135050" y="3429000"/>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3" name="Google Shape;333;g2fa0df3a29f_0_0"/>
          <p:cNvSpPr/>
          <p:nvPr/>
        </p:nvSpPr>
        <p:spPr>
          <a:xfrm>
            <a:off x="1135050" y="2912400"/>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4" name="Google Shape;334;g2fa0df3a29f_0_0"/>
          <p:cNvSpPr/>
          <p:nvPr/>
        </p:nvSpPr>
        <p:spPr>
          <a:xfrm>
            <a:off x="5583225" y="3429000"/>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5" name="Google Shape;335;g2fa0df3a29f_0_0"/>
          <p:cNvSpPr/>
          <p:nvPr/>
        </p:nvSpPr>
        <p:spPr>
          <a:xfrm>
            <a:off x="5583225" y="2912400"/>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6" name="Google Shape;336;g2fa0df3a29f_0_0"/>
          <p:cNvSpPr/>
          <p:nvPr/>
        </p:nvSpPr>
        <p:spPr>
          <a:xfrm>
            <a:off x="10031400" y="3429000"/>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7" name="Google Shape;337;g2fa0df3a29f_0_0"/>
          <p:cNvSpPr/>
          <p:nvPr/>
        </p:nvSpPr>
        <p:spPr>
          <a:xfrm>
            <a:off x="10031400" y="2912400"/>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8" name="Google Shape;338;g2fa0df3a29f_0_0"/>
          <p:cNvSpPr/>
          <p:nvPr/>
        </p:nvSpPr>
        <p:spPr>
          <a:xfrm>
            <a:off x="14317825" y="3429000"/>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39" name="Google Shape;339;g2fa0df3a29f_0_0"/>
          <p:cNvSpPr/>
          <p:nvPr/>
        </p:nvSpPr>
        <p:spPr>
          <a:xfrm>
            <a:off x="14317825" y="2912400"/>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0" name="Google Shape;340;g2fa0df3a29f_0_0"/>
          <p:cNvSpPr/>
          <p:nvPr/>
        </p:nvSpPr>
        <p:spPr>
          <a:xfrm>
            <a:off x="3305950" y="6509025"/>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1" name="Google Shape;341;g2fa0df3a29f_0_0"/>
          <p:cNvSpPr/>
          <p:nvPr/>
        </p:nvSpPr>
        <p:spPr>
          <a:xfrm>
            <a:off x="3305950" y="5992425"/>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2" name="Google Shape;342;g2fa0df3a29f_0_0"/>
          <p:cNvSpPr/>
          <p:nvPr/>
        </p:nvSpPr>
        <p:spPr>
          <a:xfrm>
            <a:off x="7754125" y="6509025"/>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3" name="Google Shape;343;g2fa0df3a29f_0_0"/>
          <p:cNvSpPr/>
          <p:nvPr/>
        </p:nvSpPr>
        <p:spPr>
          <a:xfrm>
            <a:off x="7754125" y="5992425"/>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4" name="Google Shape;344;g2fa0df3a29f_0_0"/>
          <p:cNvSpPr/>
          <p:nvPr/>
        </p:nvSpPr>
        <p:spPr>
          <a:xfrm>
            <a:off x="12040550" y="6509025"/>
            <a:ext cx="3549300" cy="1536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5" name="Google Shape;345;g2fa0df3a29f_0_0"/>
          <p:cNvSpPr/>
          <p:nvPr/>
        </p:nvSpPr>
        <p:spPr>
          <a:xfrm>
            <a:off x="12040550" y="5992425"/>
            <a:ext cx="3549300" cy="5166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a:latin typeface="Calibri"/>
              <a:ea typeface="Calibri"/>
              <a:cs typeface="Calibri"/>
              <a:sym typeface="Calibri"/>
            </a:endParaRPr>
          </a:p>
        </p:txBody>
      </p:sp>
      <p:sp>
        <p:nvSpPr>
          <p:cNvPr id="346" name="Google Shape;346;g2fa0df3a29f_0_0"/>
          <p:cNvSpPr txBox="1"/>
          <p:nvPr/>
        </p:nvSpPr>
        <p:spPr>
          <a:xfrm>
            <a:off x="1409700" y="2939850"/>
            <a:ext cx="300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ISO 639 - Language Code</a:t>
            </a:r>
            <a:endParaRPr sz="1800" b="1">
              <a:solidFill>
                <a:schemeClr val="lt1"/>
              </a:solidFill>
              <a:latin typeface="Calibri"/>
              <a:ea typeface="Calibri"/>
              <a:cs typeface="Calibri"/>
              <a:sym typeface="Calibri"/>
            </a:endParaRPr>
          </a:p>
        </p:txBody>
      </p:sp>
      <p:sp>
        <p:nvSpPr>
          <p:cNvPr id="347" name="Google Shape;347;g2fa0df3a29f_0_0"/>
          <p:cNvSpPr/>
          <p:nvPr/>
        </p:nvSpPr>
        <p:spPr>
          <a:xfrm>
            <a:off x="-2779578" y="7341318"/>
            <a:ext cx="7616557" cy="7815497"/>
          </a:xfrm>
          <a:custGeom>
            <a:avLst/>
            <a:gdLst/>
            <a:ahLst/>
            <a:cxnLst/>
            <a:rect l="l" t="t" r="r" b="b"/>
            <a:pathLst>
              <a:path w="7616557" h="7815497" extrusionOk="0">
                <a:moveTo>
                  <a:pt x="0" y="0"/>
                </a:moveTo>
                <a:lnTo>
                  <a:pt x="7616556" y="0"/>
                </a:lnTo>
                <a:lnTo>
                  <a:pt x="7616556" y="7815497"/>
                </a:lnTo>
                <a:lnTo>
                  <a:pt x="0" y="781549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g2fa0df3a29f_0_0"/>
          <p:cNvSpPr txBox="1"/>
          <p:nvPr/>
        </p:nvSpPr>
        <p:spPr>
          <a:xfrm>
            <a:off x="995100" y="3599100"/>
            <a:ext cx="3829200" cy="11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Required for global sales, ensures proper language representation</a:t>
            </a:r>
            <a:endParaRPr sz="1800">
              <a:solidFill>
                <a:schemeClr val="dk1"/>
              </a:solidFill>
              <a:latin typeface="Calibri"/>
              <a:ea typeface="Calibri"/>
              <a:cs typeface="Calibri"/>
              <a:sym typeface="Calibri"/>
            </a:endParaRPr>
          </a:p>
          <a:p>
            <a:pPr marL="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g2fa0df3a29f_0_0"/>
          <p:cNvSpPr txBox="1"/>
          <p:nvPr/>
        </p:nvSpPr>
        <p:spPr>
          <a:xfrm>
            <a:off x="5583275" y="2830200"/>
            <a:ext cx="3711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ISO 14000 family - </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Environmental management</a:t>
            </a:r>
            <a:endParaRPr b="1">
              <a:solidFill>
                <a:schemeClr val="lt1"/>
              </a:solidFill>
              <a:latin typeface="Calibri"/>
              <a:ea typeface="Calibri"/>
              <a:cs typeface="Calibri"/>
              <a:sym typeface="Calibri"/>
            </a:endParaRPr>
          </a:p>
        </p:txBody>
      </p:sp>
      <p:sp>
        <p:nvSpPr>
          <p:cNvPr id="350" name="Google Shape;350;g2fa0df3a29f_0_0"/>
          <p:cNvSpPr txBox="1"/>
          <p:nvPr/>
        </p:nvSpPr>
        <p:spPr>
          <a:xfrm>
            <a:off x="10031550" y="2939850"/>
            <a:ext cx="35493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b="1">
                <a:solidFill>
                  <a:schemeClr val="lt1"/>
                </a:solidFill>
                <a:latin typeface="Calibri"/>
                <a:ea typeface="Calibri"/>
                <a:cs typeface="Calibri"/>
                <a:sym typeface="Calibri"/>
              </a:rPr>
              <a:t>ISO 31000 - Risk Management</a:t>
            </a:r>
            <a:endParaRPr sz="1800" b="1">
              <a:solidFill>
                <a:schemeClr val="lt1"/>
              </a:solidFill>
              <a:latin typeface="Calibri"/>
              <a:ea typeface="Calibri"/>
              <a:cs typeface="Calibri"/>
              <a:sym typeface="Calibri"/>
            </a:endParaRPr>
          </a:p>
          <a:p>
            <a:pPr marL="0" lvl="0" indent="0" algn="ctr" rtl="0">
              <a:spcBef>
                <a:spcPts val="0"/>
              </a:spcBef>
              <a:spcAft>
                <a:spcPts val="0"/>
              </a:spcAft>
              <a:buNone/>
            </a:pPr>
            <a:endParaRPr sz="1800">
              <a:latin typeface="Calibri"/>
              <a:ea typeface="Calibri"/>
              <a:cs typeface="Calibri"/>
              <a:sym typeface="Calibri"/>
            </a:endParaRPr>
          </a:p>
        </p:txBody>
      </p:sp>
      <p:sp>
        <p:nvSpPr>
          <p:cNvPr id="351" name="Google Shape;351;g2fa0df3a29f_0_0"/>
          <p:cNvSpPr txBox="1"/>
          <p:nvPr/>
        </p:nvSpPr>
        <p:spPr>
          <a:xfrm>
            <a:off x="14592475" y="2830200"/>
            <a:ext cx="30000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ISO 9660 -</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ISO images for computer files</a:t>
            </a:r>
            <a:endParaRPr b="1">
              <a:solidFill>
                <a:schemeClr val="lt1"/>
              </a:solidFill>
              <a:latin typeface="Calibri"/>
              <a:ea typeface="Calibri"/>
              <a:cs typeface="Calibri"/>
              <a:sym typeface="Calibri"/>
            </a:endParaRPr>
          </a:p>
        </p:txBody>
      </p:sp>
      <p:sp>
        <p:nvSpPr>
          <p:cNvPr id="352" name="Google Shape;352;g2fa0df3a29f_0_0"/>
          <p:cNvSpPr txBox="1"/>
          <p:nvPr/>
        </p:nvSpPr>
        <p:spPr>
          <a:xfrm>
            <a:off x="3325000" y="5943225"/>
            <a:ext cx="35493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ISO 9241 - </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Ergonomics of Human-system interaction</a:t>
            </a:r>
            <a:endParaRPr b="1">
              <a:solidFill>
                <a:schemeClr val="lt1"/>
              </a:solidFill>
              <a:latin typeface="Calibri"/>
              <a:ea typeface="Calibri"/>
              <a:cs typeface="Calibri"/>
              <a:sym typeface="Calibri"/>
            </a:endParaRPr>
          </a:p>
        </p:txBody>
      </p:sp>
      <p:sp>
        <p:nvSpPr>
          <p:cNvPr id="353" name="Google Shape;353;g2fa0df3a29f_0_0"/>
          <p:cNvSpPr txBox="1"/>
          <p:nvPr/>
        </p:nvSpPr>
        <p:spPr>
          <a:xfrm>
            <a:off x="7754225" y="5926725"/>
            <a:ext cx="35493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ISO 27001 - </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Information security management</a:t>
            </a:r>
            <a:endParaRPr b="1">
              <a:solidFill>
                <a:schemeClr val="lt1"/>
              </a:solidFill>
              <a:latin typeface="Calibri"/>
              <a:ea typeface="Calibri"/>
              <a:cs typeface="Calibri"/>
              <a:sym typeface="Calibri"/>
            </a:endParaRPr>
          </a:p>
        </p:txBody>
      </p:sp>
      <p:sp>
        <p:nvSpPr>
          <p:cNvPr id="354" name="Google Shape;354;g2fa0df3a29f_0_0"/>
          <p:cNvSpPr txBox="1"/>
          <p:nvPr/>
        </p:nvSpPr>
        <p:spPr>
          <a:xfrm>
            <a:off x="12040550" y="5943225"/>
            <a:ext cx="3549300" cy="6480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IEEE P3411 - Standard for </a:t>
            </a:r>
            <a:endParaRPr b="1">
              <a:solidFill>
                <a:schemeClr val="lt1"/>
              </a:solidFill>
              <a:latin typeface="Calibri"/>
              <a:ea typeface="Calibri"/>
              <a:cs typeface="Calibri"/>
              <a:sym typeface="Calibri"/>
            </a:endParaRPr>
          </a:p>
          <a:p>
            <a:pPr marL="0" lvl="0" indent="0" algn="ctr" rtl="0">
              <a:lnSpc>
                <a:spcPct val="115000"/>
              </a:lnSpc>
              <a:spcBef>
                <a:spcPts val="0"/>
              </a:spcBef>
              <a:spcAft>
                <a:spcPts val="0"/>
              </a:spcAft>
              <a:buNone/>
            </a:pPr>
            <a:r>
              <a:rPr lang="en-US" b="1">
                <a:solidFill>
                  <a:schemeClr val="lt1"/>
                </a:solidFill>
                <a:latin typeface="Calibri"/>
                <a:ea typeface="Calibri"/>
                <a:cs typeface="Calibri"/>
                <a:sym typeface="Calibri"/>
              </a:rPr>
              <a:t>smart identification in Internet of things</a:t>
            </a:r>
            <a:endParaRPr b="1">
              <a:solidFill>
                <a:schemeClr val="lt1"/>
              </a:solidFill>
              <a:latin typeface="Calibri"/>
              <a:ea typeface="Calibri"/>
              <a:cs typeface="Calibri"/>
              <a:sym typeface="Calibri"/>
            </a:endParaRPr>
          </a:p>
        </p:txBody>
      </p:sp>
      <p:sp>
        <p:nvSpPr>
          <p:cNvPr id="355" name="Google Shape;355;g2fa0df3a29f_0_0"/>
          <p:cNvSpPr txBox="1"/>
          <p:nvPr/>
        </p:nvSpPr>
        <p:spPr>
          <a:xfrm>
            <a:off x="5583275" y="3552600"/>
            <a:ext cx="3549300" cy="128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Within Iowa State, environmental management would be important because it could constantly improve the device</a:t>
            </a:r>
            <a:endParaRPr sz="1800">
              <a:solidFill>
                <a:schemeClr val="dk1"/>
              </a:solidFill>
              <a:latin typeface="Calibri"/>
              <a:ea typeface="Calibri"/>
              <a:cs typeface="Calibri"/>
              <a:sym typeface="Calibri"/>
            </a:endParaRPr>
          </a:p>
          <a:p>
            <a:pPr marL="457200" lvl="0" indent="-22860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p:txBody>
      </p:sp>
      <p:sp>
        <p:nvSpPr>
          <p:cNvPr id="356" name="Google Shape;356;g2fa0df3a29f_0_0"/>
          <p:cNvSpPr txBox="1"/>
          <p:nvPr/>
        </p:nvSpPr>
        <p:spPr>
          <a:xfrm>
            <a:off x="10168650" y="3601650"/>
            <a:ext cx="3274800" cy="85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Helps keep the application in compliance with risks </a:t>
            </a: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g2fa0df3a29f_0_0"/>
          <p:cNvSpPr txBox="1"/>
          <p:nvPr/>
        </p:nvSpPr>
        <p:spPr>
          <a:xfrm>
            <a:off x="3369700" y="6715875"/>
            <a:ext cx="3421800" cy="104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Ensures that the software is user-friendly and accessible to all users</a:t>
            </a:r>
            <a:endParaRPr sz="1800">
              <a:solidFill>
                <a:schemeClr val="dk1"/>
              </a:solidFill>
              <a:latin typeface="Calibri"/>
              <a:ea typeface="Calibri"/>
              <a:cs typeface="Calibri"/>
              <a:sym typeface="Calibri"/>
            </a:endParaRPr>
          </a:p>
        </p:txBody>
      </p:sp>
      <p:sp>
        <p:nvSpPr>
          <p:cNvPr id="358" name="Google Shape;358;g2fa0df3a29f_0_0"/>
          <p:cNvSpPr txBox="1"/>
          <p:nvPr/>
        </p:nvSpPr>
        <p:spPr>
          <a:xfrm>
            <a:off x="14479575" y="3574500"/>
            <a:ext cx="3274800" cy="11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Make sure the images we use are enabled on compact discs</a:t>
            </a:r>
            <a:endParaRPr sz="1800">
              <a:solidFill>
                <a:schemeClr val="dk1"/>
              </a:solidFill>
              <a:latin typeface="Calibri"/>
              <a:ea typeface="Calibri"/>
              <a:cs typeface="Calibri"/>
              <a:sym typeface="Calibri"/>
            </a:endParaRPr>
          </a:p>
        </p:txBody>
      </p:sp>
      <p:sp>
        <p:nvSpPr>
          <p:cNvPr id="359" name="Google Shape;359;g2fa0df3a29f_0_0"/>
          <p:cNvSpPr txBox="1"/>
          <p:nvPr/>
        </p:nvSpPr>
        <p:spPr>
          <a:xfrm>
            <a:off x="7817975" y="6756825"/>
            <a:ext cx="3421800" cy="119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a:solidFill>
                  <a:schemeClr val="dk1"/>
                </a:solidFill>
                <a:latin typeface="Calibri"/>
                <a:ea typeface="Calibri"/>
                <a:cs typeface="Calibri"/>
                <a:sym typeface="Calibri"/>
              </a:rPr>
              <a:t>Ensures that the users personal data is secured</a:t>
            </a:r>
            <a:endParaRPr sz="1800">
              <a:solidFill>
                <a:schemeClr val="dk1"/>
              </a:solidFill>
              <a:latin typeface="Calibri"/>
              <a:ea typeface="Calibri"/>
              <a:cs typeface="Calibri"/>
              <a:sym typeface="Calibri"/>
            </a:endParaRPr>
          </a:p>
        </p:txBody>
      </p:sp>
      <p:sp>
        <p:nvSpPr>
          <p:cNvPr id="360" name="Google Shape;360;g2fa0df3a29f_0_0"/>
          <p:cNvSpPr txBox="1"/>
          <p:nvPr/>
        </p:nvSpPr>
        <p:spPr>
          <a:xfrm>
            <a:off x="12040400" y="6733875"/>
            <a:ext cx="3549300" cy="1098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US" sz="1800">
                <a:solidFill>
                  <a:schemeClr val="dk1"/>
                </a:solidFill>
                <a:latin typeface="Calibri"/>
                <a:ea typeface="Calibri"/>
                <a:cs typeface="Calibri"/>
                <a:sym typeface="Calibri"/>
              </a:rPr>
              <a:t>Needed for the transport of data via Bluetooth to connect the software to the hardware</a:t>
            </a:r>
            <a:endParaRPr sz="18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13"/>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6" name="Google Shape;366;p13"/>
          <p:cNvSpPr/>
          <p:nvPr/>
        </p:nvSpPr>
        <p:spPr>
          <a:xfrm rot="3407869">
            <a:off x="12052165" y="1118883"/>
            <a:ext cx="12471670" cy="5351480"/>
          </a:xfrm>
          <a:custGeom>
            <a:avLst/>
            <a:gdLst/>
            <a:ahLst/>
            <a:cxnLst/>
            <a:rect l="l" t="t" r="r" b="b"/>
            <a:pathLst>
              <a:path w="12471670" h="5351480" extrusionOk="0">
                <a:moveTo>
                  <a:pt x="0" y="0"/>
                </a:moveTo>
                <a:lnTo>
                  <a:pt x="12471670" y="0"/>
                </a:lnTo>
                <a:lnTo>
                  <a:pt x="12471670" y="5351480"/>
                </a:lnTo>
                <a:lnTo>
                  <a:pt x="0" y="53514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7" name="Google Shape;367;p13"/>
          <p:cNvSpPr/>
          <p:nvPr/>
        </p:nvSpPr>
        <p:spPr>
          <a:xfrm>
            <a:off x="10685330" y="7461391"/>
            <a:ext cx="4876482" cy="516424"/>
          </a:xfrm>
          <a:custGeom>
            <a:avLst/>
            <a:gdLst/>
            <a:ahLst/>
            <a:cxnLst/>
            <a:rect l="l" t="t" r="r" b="b"/>
            <a:pathLst>
              <a:path w="4876482" h="516424" extrusionOk="0">
                <a:moveTo>
                  <a:pt x="0" y="0"/>
                </a:moveTo>
                <a:lnTo>
                  <a:pt x="4876482" y="0"/>
                </a:lnTo>
                <a:lnTo>
                  <a:pt x="4876482" y="516423"/>
                </a:lnTo>
                <a:lnTo>
                  <a:pt x="0" y="516423"/>
                </a:lnTo>
                <a:lnTo>
                  <a:pt x="0" y="0"/>
                </a:lnTo>
                <a:close/>
              </a:path>
            </a:pathLst>
          </a:custGeom>
          <a:blipFill rotWithShape="1">
            <a:blip r:embed="rId5">
              <a:alphaModFix/>
            </a:blip>
            <a:stretch>
              <a:fillRect t="-864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68" name="Google Shape;368;p13"/>
          <p:cNvGrpSpPr/>
          <p:nvPr/>
        </p:nvGrpSpPr>
        <p:grpSpPr>
          <a:xfrm>
            <a:off x="10694063" y="2541459"/>
            <a:ext cx="4858980" cy="5011840"/>
            <a:chOff x="0" y="-57150"/>
            <a:chExt cx="1279723" cy="1319982"/>
          </a:xfrm>
        </p:grpSpPr>
        <p:sp>
          <p:nvSpPr>
            <p:cNvPr id="369" name="Google Shape;369;p13"/>
            <p:cNvSpPr/>
            <p:nvPr/>
          </p:nvSpPr>
          <p:spPr>
            <a:xfrm>
              <a:off x="0" y="0"/>
              <a:ext cx="1279723" cy="1262832"/>
            </a:xfrm>
            <a:custGeom>
              <a:avLst/>
              <a:gdLst/>
              <a:ahLst/>
              <a:cxnLst/>
              <a:rect l="l" t="t" r="r" b="b"/>
              <a:pathLst>
                <a:path w="1279723" h="1262832" extrusionOk="0">
                  <a:moveTo>
                    <a:pt x="0" y="0"/>
                  </a:moveTo>
                  <a:lnTo>
                    <a:pt x="1279723" y="0"/>
                  </a:lnTo>
                  <a:lnTo>
                    <a:pt x="1279723" y="1262832"/>
                  </a:lnTo>
                  <a:lnTo>
                    <a:pt x="0" y="126283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0" name="Google Shape;370;p13"/>
            <p:cNvSpPr txBox="1"/>
            <p:nvPr/>
          </p:nvSpPr>
          <p:spPr>
            <a:xfrm>
              <a:off x="0" y="-57150"/>
              <a:ext cx="1279723" cy="1319982"/>
            </a:xfrm>
            <a:prstGeom prst="rect">
              <a:avLst/>
            </a:prstGeom>
            <a:noFill/>
            <a:ln>
              <a:noFill/>
            </a:ln>
          </p:spPr>
          <p:txBody>
            <a:bodyPr spcFirstLastPara="1" wrap="square" lIns="50800" tIns="50800" rIns="50800" bIns="50800" anchor="ctr" anchorCtr="0">
              <a:noAutofit/>
            </a:bodyPr>
            <a:lstStyle/>
            <a:p>
              <a:pPr marL="0" marR="0" lvl="0" indent="0" algn="ctr" rtl="0">
                <a:lnSpc>
                  <a:spcPct val="228555"/>
                </a:lnSpc>
                <a:spcBef>
                  <a:spcPts val="0"/>
                </a:spcBef>
                <a:spcAft>
                  <a:spcPts val="0"/>
                </a:spcAft>
                <a:buNone/>
              </a:pPr>
              <a:endParaRPr sz="1800">
                <a:solidFill>
                  <a:schemeClr val="dk1"/>
                </a:solidFill>
                <a:latin typeface="Calibri"/>
                <a:ea typeface="Calibri"/>
                <a:cs typeface="Calibri"/>
                <a:sym typeface="Calibri"/>
              </a:endParaRPr>
            </a:p>
          </p:txBody>
        </p:sp>
      </p:grpSp>
      <p:sp>
        <p:nvSpPr>
          <p:cNvPr id="371" name="Google Shape;371;p13"/>
          <p:cNvSpPr/>
          <p:nvPr/>
        </p:nvSpPr>
        <p:spPr>
          <a:xfrm rot="3409566">
            <a:off x="-5594212" y="10800798"/>
            <a:ext cx="12478917" cy="5354590"/>
          </a:xfrm>
          <a:custGeom>
            <a:avLst/>
            <a:gdLst/>
            <a:ahLst/>
            <a:cxnLst/>
            <a:rect l="l" t="t" r="r" b="b"/>
            <a:pathLst>
              <a:path w="12471670" h="5351480" extrusionOk="0">
                <a:moveTo>
                  <a:pt x="0" y="0"/>
                </a:moveTo>
                <a:lnTo>
                  <a:pt x="12471670" y="0"/>
                </a:lnTo>
                <a:lnTo>
                  <a:pt x="12471670" y="5351480"/>
                </a:lnTo>
                <a:lnTo>
                  <a:pt x="0" y="535148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13"/>
          <p:cNvSpPr/>
          <p:nvPr/>
        </p:nvSpPr>
        <p:spPr>
          <a:xfrm>
            <a:off x="10709548" y="2729477"/>
            <a:ext cx="4828045" cy="4828045"/>
          </a:xfrm>
          <a:custGeom>
            <a:avLst/>
            <a:gdLst/>
            <a:ahLst/>
            <a:cxnLst/>
            <a:rect l="l" t="t" r="r" b="b"/>
            <a:pathLst>
              <a:path w="4828045" h="4828045" extrusionOk="0">
                <a:moveTo>
                  <a:pt x="0" y="0"/>
                </a:moveTo>
                <a:lnTo>
                  <a:pt x="4828046" y="0"/>
                </a:lnTo>
                <a:lnTo>
                  <a:pt x="4828046" y="4828045"/>
                </a:lnTo>
                <a:lnTo>
                  <a:pt x="0" y="4828045"/>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13"/>
          <p:cNvSpPr txBox="1"/>
          <p:nvPr/>
        </p:nvSpPr>
        <p:spPr>
          <a:xfrm>
            <a:off x="2191002" y="1162050"/>
            <a:ext cx="8300644" cy="1303627"/>
          </a:xfrm>
          <a:prstGeom prst="rect">
            <a:avLst/>
          </a:prstGeom>
          <a:noFill/>
          <a:ln>
            <a:noFill/>
          </a:ln>
        </p:spPr>
        <p:txBody>
          <a:bodyPr spcFirstLastPara="1" wrap="square" lIns="0" tIns="0" rIns="0" bIns="0" anchor="t" anchorCtr="0">
            <a:spAutoFit/>
          </a:bodyPr>
          <a:lstStyle/>
          <a:p>
            <a:pPr marL="0" marR="0" lvl="0" indent="0" algn="l" rtl="0">
              <a:lnSpc>
                <a:spcPct val="105004"/>
              </a:lnSpc>
              <a:spcBef>
                <a:spcPts val="0"/>
              </a:spcBef>
              <a:spcAft>
                <a:spcPts val="0"/>
              </a:spcAft>
              <a:buNone/>
            </a:pPr>
            <a:r>
              <a:rPr lang="en-US" sz="9431" b="1">
                <a:solidFill>
                  <a:srgbClr val="231F20"/>
                </a:solidFill>
                <a:latin typeface="Oswald"/>
                <a:ea typeface="Oswald"/>
                <a:cs typeface="Oswald"/>
                <a:sym typeface="Oswald"/>
              </a:rPr>
              <a:t>CONCLUSIONS</a:t>
            </a:r>
            <a:endParaRPr/>
          </a:p>
        </p:txBody>
      </p:sp>
      <p:sp>
        <p:nvSpPr>
          <p:cNvPr id="374" name="Google Shape;374;p13"/>
          <p:cNvSpPr txBox="1"/>
          <p:nvPr/>
        </p:nvSpPr>
        <p:spPr>
          <a:xfrm>
            <a:off x="1240714" y="3019335"/>
            <a:ext cx="8066100" cy="7145100"/>
          </a:xfrm>
          <a:prstGeom prst="rect">
            <a:avLst/>
          </a:prstGeom>
          <a:noFill/>
          <a:ln>
            <a:noFill/>
          </a:ln>
        </p:spPr>
        <p:txBody>
          <a:bodyPr spcFirstLastPara="1" wrap="square" lIns="0" tIns="0" rIns="0" bIns="0" anchor="t" anchorCtr="0">
            <a:spAutoFit/>
          </a:bodyPr>
          <a:lstStyle/>
          <a:p>
            <a:pPr marL="457200" marR="0" lvl="0" indent="-371475" algn="l" rtl="0">
              <a:lnSpc>
                <a:spcPct val="137991"/>
              </a:lnSpc>
              <a:spcBef>
                <a:spcPts val="0"/>
              </a:spcBef>
              <a:spcAft>
                <a:spcPts val="0"/>
              </a:spcAft>
              <a:buSzPts val="2250"/>
              <a:buChar char="●"/>
            </a:pPr>
            <a:r>
              <a:rPr lang="en-US" sz="2250"/>
              <a:t>Users Needs are a mix of accuracy and tracking of fitness and strength goals</a:t>
            </a:r>
            <a:endParaRPr sz="2250"/>
          </a:p>
          <a:p>
            <a:pPr marL="457200" marR="0" lvl="0"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User requirements:</a:t>
            </a:r>
            <a:endParaRPr sz="2290">
              <a:solidFill>
                <a:srgbClr val="231F20"/>
              </a:solidFill>
              <a:latin typeface="DM Sans"/>
              <a:ea typeface="DM Sans"/>
              <a:cs typeface="DM Sans"/>
              <a:sym typeface="DM Sans"/>
            </a:endParaRPr>
          </a:p>
          <a:p>
            <a:pPr marL="914400" marR="0" lvl="1"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Functional: The user should be able to access and easily find and read their statistics, and add and remove users</a:t>
            </a:r>
            <a:endParaRPr sz="2290">
              <a:solidFill>
                <a:srgbClr val="231F20"/>
              </a:solidFill>
              <a:latin typeface="DM Sans"/>
              <a:ea typeface="DM Sans"/>
              <a:cs typeface="DM Sans"/>
              <a:sym typeface="DM Sans"/>
            </a:endParaRPr>
          </a:p>
          <a:p>
            <a:pPr marL="914400" marR="0" lvl="1"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Physical: have the rack available and the app as well</a:t>
            </a:r>
            <a:endParaRPr sz="2290">
              <a:solidFill>
                <a:srgbClr val="231F20"/>
              </a:solidFill>
              <a:latin typeface="DM Sans"/>
              <a:ea typeface="DM Sans"/>
              <a:cs typeface="DM Sans"/>
              <a:sym typeface="DM Sans"/>
            </a:endParaRPr>
          </a:p>
          <a:p>
            <a:pPr marL="914400" marR="0" lvl="1"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Resource: App needs easy access to the api and database</a:t>
            </a:r>
            <a:endParaRPr sz="2290">
              <a:solidFill>
                <a:srgbClr val="231F20"/>
              </a:solidFill>
              <a:latin typeface="DM Sans"/>
              <a:ea typeface="DM Sans"/>
              <a:cs typeface="DM Sans"/>
              <a:sym typeface="DM Sans"/>
            </a:endParaRPr>
          </a:p>
          <a:p>
            <a:pPr marL="914400" marR="0" lvl="1"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Other: accessible to colorblind people, rotates to match devices orientation, app will be used near the rack in a weight room </a:t>
            </a:r>
            <a:endParaRPr sz="2290">
              <a:solidFill>
                <a:srgbClr val="231F20"/>
              </a:solidFill>
              <a:latin typeface="DM Sans"/>
              <a:ea typeface="DM Sans"/>
              <a:cs typeface="DM Sans"/>
              <a:sym typeface="DM Sans"/>
            </a:endParaRPr>
          </a:p>
          <a:p>
            <a:pPr marL="457200" marR="0" lvl="0" indent="-374015" algn="l" rtl="0">
              <a:lnSpc>
                <a:spcPct val="137991"/>
              </a:lnSpc>
              <a:spcBef>
                <a:spcPts val="0"/>
              </a:spcBef>
              <a:spcAft>
                <a:spcPts val="0"/>
              </a:spcAft>
              <a:buClr>
                <a:srgbClr val="231F20"/>
              </a:buClr>
              <a:buSzPts val="2290"/>
              <a:buFont typeface="DM Sans"/>
              <a:buChar char="●"/>
            </a:pPr>
            <a:r>
              <a:rPr lang="en-US" sz="2290">
                <a:solidFill>
                  <a:srgbClr val="231F20"/>
                </a:solidFill>
                <a:latin typeface="DM Sans"/>
                <a:ea typeface="DM Sans"/>
                <a:cs typeface="DM Sans"/>
                <a:sym typeface="DM Sans"/>
              </a:rPr>
              <a:t>Standards: language code, environmental management, Risk management Ergonomics of human interaction, Information security management, etc.</a:t>
            </a:r>
            <a:endParaRPr sz="2290">
              <a:solidFill>
                <a:srgbClr val="231F20"/>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4"/>
          <p:cNvSpPr/>
          <p:nvPr/>
        </p:nvSpPr>
        <p:spPr>
          <a:xfrm rot="-10580377">
            <a:off x="9407140" y="-9309963"/>
            <a:ext cx="24036383" cy="24664199"/>
          </a:xfrm>
          <a:custGeom>
            <a:avLst/>
            <a:gdLst/>
            <a:ahLst/>
            <a:cxnLst/>
            <a:rect l="l" t="t" r="r" b="b"/>
            <a:pathLst>
              <a:path w="24036383" h="24664199" extrusionOk="0">
                <a:moveTo>
                  <a:pt x="0" y="0"/>
                </a:moveTo>
                <a:lnTo>
                  <a:pt x="24036383" y="0"/>
                </a:lnTo>
                <a:lnTo>
                  <a:pt x="24036383" y="24664198"/>
                </a:lnTo>
                <a:lnTo>
                  <a:pt x="0" y="2466419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4"/>
          <p:cNvSpPr/>
          <p:nvPr/>
        </p:nvSpPr>
        <p:spPr>
          <a:xfrm flipH="1">
            <a:off x="-4254153" y="7476061"/>
            <a:ext cx="11881594" cy="3564478"/>
          </a:xfrm>
          <a:custGeom>
            <a:avLst/>
            <a:gdLst/>
            <a:ahLst/>
            <a:cxnLst/>
            <a:rect l="l" t="t" r="r" b="b"/>
            <a:pathLst>
              <a:path w="11881594" h="3564478" extrusionOk="0">
                <a:moveTo>
                  <a:pt x="11881594" y="0"/>
                </a:moveTo>
                <a:lnTo>
                  <a:pt x="0" y="0"/>
                </a:lnTo>
                <a:lnTo>
                  <a:pt x="0" y="3564478"/>
                </a:lnTo>
                <a:lnTo>
                  <a:pt x="11881594" y="3564478"/>
                </a:lnTo>
                <a:lnTo>
                  <a:pt x="11881594"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4"/>
          <p:cNvSpPr txBox="1"/>
          <p:nvPr/>
        </p:nvSpPr>
        <p:spPr>
          <a:xfrm>
            <a:off x="1495472" y="2144104"/>
            <a:ext cx="8097687" cy="1594138"/>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431" b="1">
                <a:solidFill>
                  <a:srgbClr val="231F20"/>
                </a:solidFill>
                <a:latin typeface="Oswald"/>
                <a:ea typeface="Oswald"/>
                <a:cs typeface="Oswald"/>
                <a:sym typeface="Oswald"/>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8" name="Google Shape;98;p2"/>
          <p:cNvGrpSpPr/>
          <p:nvPr/>
        </p:nvGrpSpPr>
        <p:grpSpPr>
          <a:xfrm>
            <a:off x="13662994" y="265144"/>
            <a:ext cx="4296549" cy="9642576"/>
            <a:chOff x="0" y="-19050"/>
            <a:chExt cx="1131601" cy="2539609"/>
          </a:xfrm>
        </p:grpSpPr>
        <p:sp>
          <p:nvSpPr>
            <p:cNvPr id="99" name="Google Shape;99;p2"/>
            <p:cNvSpPr/>
            <p:nvPr/>
          </p:nvSpPr>
          <p:spPr>
            <a:xfrm>
              <a:off x="0" y="0"/>
              <a:ext cx="1131601" cy="2520559"/>
            </a:xfrm>
            <a:custGeom>
              <a:avLst/>
              <a:gdLst/>
              <a:ahLst/>
              <a:cxnLst/>
              <a:rect l="l" t="t" r="r" b="b"/>
              <a:pathLst>
                <a:path w="1131601" h="2520559" extrusionOk="0">
                  <a:moveTo>
                    <a:pt x="0" y="0"/>
                  </a:moveTo>
                  <a:lnTo>
                    <a:pt x="1131601" y="0"/>
                  </a:lnTo>
                  <a:lnTo>
                    <a:pt x="1131601" y="2520559"/>
                  </a:lnTo>
                  <a:lnTo>
                    <a:pt x="0" y="2520559"/>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txBox="1"/>
            <p:nvPr/>
          </p:nvSpPr>
          <p:spPr>
            <a:xfrm>
              <a:off x="0" y="-19050"/>
              <a:ext cx="1131601" cy="253960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1" name="Google Shape;101;p2"/>
          <p:cNvSpPr/>
          <p:nvPr/>
        </p:nvSpPr>
        <p:spPr>
          <a:xfrm>
            <a:off x="2142191" y="4828880"/>
            <a:ext cx="9752965" cy="1032847"/>
          </a:xfrm>
          <a:custGeom>
            <a:avLst/>
            <a:gdLst/>
            <a:ahLst/>
            <a:cxnLst/>
            <a:rect l="l" t="t" r="r" b="b"/>
            <a:pathLst>
              <a:path w="9752965" h="1032847" extrusionOk="0">
                <a:moveTo>
                  <a:pt x="0" y="0"/>
                </a:moveTo>
                <a:lnTo>
                  <a:pt x="9752965" y="0"/>
                </a:lnTo>
                <a:lnTo>
                  <a:pt x="9752965" y="1032847"/>
                </a:lnTo>
                <a:lnTo>
                  <a:pt x="0" y="1032847"/>
                </a:lnTo>
                <a:lnTo>
                  <a:pt x="0" y="0"/>
                </a:lnTo>
                <a:close/>
              </a:path>
            </a:pathLst>
          </a:custGeom>
          <a:blipFill rotWithShape="1">
            <a:blip r:embed="rId4">
              <a:alphaModFix/>
            </a:blip>
            <a:stretch>
              <a:fillRect t="-864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0758785" y="1049603"/>
            <a:ext cx="6176060" cy="8208697"/>
          </a:xfrm>
          <a:custGeom>
            <a:avLst/>
            <a:gdLst/>
            <a:ahLst/>
            <a:cxnLst/>
            <a:rect l="l" t="t" r="r" b="b"/>
            <a:pathLst>
              <a:path w="6176060" h="8208697" extrusionOk="0">
                <a:moveTo>
                  <a:pt x="0" y="0"/>
                </a:moveTo>
                <a:lnTo>
                  <a:pt x="6176060" y="0"/>
                </a:lnTo>
                <a:lnTo>
                  <a:pt x="6176060" y="8208697"/>
                </a:lnTo>
                <a:lnTo>
                  <a:pt x="0" y="8208697"/>
                </a:lnTo>
                <a:lnTo>
                  <a:pt x="0" y="0"/>
                </a:lnTo>
                <a:close/>
              </a:path>
            </a:pathLst>
          </a:custGeom>
          <a:blipFill rotWithShape="1">
            <a:blip r:embed="rId5">
              <a:alphaModFix/>
            </a:blip>
            <a:stretch>
              <a:fillRect t="-13140" b="-2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3" name="Google Shape;103;p2"/>
          <p:cNvGrpSpPr/>
          <p:nvPr/>
        </p:nvGrpSpPr>
        <p:grpSpPr>
          <a:xfrm>
            <a:off x="2142191" y="3346585"/>
            <a:ext cx="9610044" cy="1998718"/>
            <a:chOff x="0" y="-19050"/>
            <a:chExt cx="3682024" cy="765796"/>
          </a:xfrm>
        </p:grpSpPr>
        <p:sp>
          <p:nvSpPr>
            <p:cNvPr id="104" name="Google Shape;104;p2"/>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2"/>
            <p:cNvSpPr txBox="1"/>
            <p:nvPr/>
          </p:nvSpPr>
          <p:spPr>
            <a:xfrm>
              <a:off x="0" y="-19050"/>
              <a:ext cx="3682024" cy="76579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06" name="Google Shape;106;p2"/>
          <p:cNvSpPr/>
          <p:nvPr/>
        </p:nvSpPr>
        <p:spPr>
          <a:xfrm>
            <a:off x="2474235" y="3673321"/>
            <a:ext cx="1156649" cy="1173721"/>
          </a:xfrm>
          <a:custGeom>
            <a:avLst/>
            <a:gdLst/>
            <a:ahLst/>
            <a:cxnLst/>
            <a:rect l="l" t="t" r="r" b="b"/>
            <a:pathLst>
              <a:path w="1156649" h="1173721" extrusionOk="0">
                <a:moveTo>
                  <a:pt x="0" y="0"/>
                </a:moveTo>
                <a:lnTo>
                  <a:pt x="1156649" y="0"/>
                </a:lnTo>
                <a:lnTo>
                  <a:pt x="1156649" y="1173721"/>
                </a:lnTo>
                <a:lnTo>
                  <a:pt x="0" y="117372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p:nvPr/>
        </p:nvSpPr>
        <p:spPr>
          <a:xfrm>
            <a:off x="2142191" y="7210022"/>
            <a:ext cx="9752965" cy="1032847"/>
          </a:xfrm>
          <a:custGeom>
            <a:avLst/>
            <a:gdLst/>
            <a:ahLst/>
            <a:cxnLst/>
            <a:rect l="l" t="t" r="r" b="b"/>
            <a:pathLst>
              <a:path w="9752965" h="1032847" extrusionOk="0">
                <a:moveTo>
                  <a:pt x="0" y="0"/>
                </a:moveTo>
                <a:lnTo>
                  <a:pt x="9752965" y="0"/>
                </a:lnTo>
                <a:lnTo>
                  <a:pt x="9752965" y="1032847"/>
                </a:lnTo>
                <a:lnTo>
                  <a:pt x="0" y="1032847"/>
                </a:lnTo>
                <a:lnTo>
                  <a:pt x="0" y="0"/>
                </a:lnTo>
                <a:close/>
              </a:path>
            </a:pathLst>
          </a:custGeom>
          <a:blipFill rotWithShape="1">
            <a:blip r:embed="rId4">
              <a:alphaModFix/>
            </a:blip>
            <a:stretch>
              <a:fillRect t="-864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8" name="Google Shape;108;p2"/>
          <p:cNvGrpSpPr/>
          <p:nvPr/>
        </p:nvGrpSpPr>
        <p:grpSpPr>
          <a:xfrm>
            <a:off x="2142191" y="5727727"/>
            <a:ext cx="9610044" cy="1998718"/>
            <a:chOff x="0" y="-19050"/>
            <a:chExt cx="3682024" cy="765796"/>
          </a:xfrm>
        </p:grpSpPr>
        <p:sp>
          <p:nvSpPr>
            <p:cNvPr id="109" name="Google Shape;109;p2"/>
            <p:cNvSpPr/>
            <p:nvPr/>
          </p:nvSpPr>
          <p:spPr>
            <a:xfrm>
              <a:off x="0" y="0"/>
              <a:ext cx="3682024" cy="746746"/>
            </a:xfrm>
            <a:custGeom>
              <a:avLst/>
              <a:gdLst/>
              <a:ahLst/>
              <a:cxnLst/>
              <a:rect l="l" t="t" r="r" b="b"/>
              <a:pathLst>
                <a:path w="3682024" h="746746" extrusionOk="0">
                  <a:moveTo>
                    <a:pt x="0" y="0"/>
                  </a:moveTo>
                  <a:lnTo>
                    <a:pt x="3682024" y="0"/>
                  </a:lnTo>
                  <a:lnTo>
                    <a:pt x="3682024" y="746746"/>
                  </a:lnTo>
                  <a:lnTo>
                    <a:pt x="0" y="746746"/>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2"/>
            <p:cNvSpPr txBox="1"/>
            <p:nvPr/>
          </p:nvSpPr>
          <p:spPr>
            <a:xfrm>
              <a:off x="0" y="-19050"/>
              <a:ext cx="3682024" cy="765796"/>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11" name="Google Shape;111;p2"/>
          <p:cNvSpPr/>
          <p:nvPr/>
        </p:nvSpPr>
        <p:spPr>
          <a:xfrm>
            <a:off x="-2779578" y="7341318"/>
            <a:ext cx="7616557" cy="7815497"/>
          </a:xfrm>
          <a:custGeom>
            <a:avLst/>
            <a:gdLst/>
            <a:ahLst/>
            <a:cxnLst/>
            <a:rect l="l" t="t" r="r" b="b"/>
            <a:pathLst>
              <a:path w="7616557" h="7815497" extrusionOk="0">
                <a:moveTo>
                  <a:pt x="0" y="0"/>
                </a:moveTo>
                <a:lnTo>
                  <a:pt x="7616556" y="0"/>
                </a:lnTo>
                <a:lnTo>
                  <a:pt x="7616556" y="7815497"/>
                </a:lnTo>
                <a:lnTo>
                  <a:pt x="0" y="7815497"/>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2"/>
          <p:cNvSpPr/>
          <p:nvPr/>
        </p:nvSpPr>
        <p:spPr>
          <a:xfrm>
            <a:off x="2246682" y="6213316"/>
            <a:ext cx="1384202" cy="1077261"/>
          </a:xfrm>
          <a:custGeom>
            <a:avLst/>
            <a:gdLst/>
            <a:ahLst/>
            <a:cxnLst/>
            <a:rect l="l" t="t" r="r" b="b"/>
            <a:pathLst>
              <a:path w="1384202" h="1077261" extrusionOk="0">
                <a:moveTo>
                  <a:pt x="0" y="0"/>
                </a:moveTo>
                <a:lnTo>
                  <a:pt x="1384202" y="0"/>
                </a:lnTo>
                <a:lnTo>
                  <a:pt x="1384202" y="1077261"/>
                </a:lnTo>
                <a:lnTo>
                  <a:pt x="0" y="1077261"/>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2"/>
          <p:cNvSpPr txBox="1"/>
          <p:nvPr/>
        </p:nvSpPr>
        <p:spPr>
          <a:xfrm>
            <a:off x="3908899" y="6005886"/>
            <a:ext cx="7132181" cy="1539659"/>
          </a:xfrm>
          <a:prstGeom prst="rect">
            <a:avLst/>
          </a:prstGeom>
          <a:noFill/>
          <a:ln>
            <a:noFill/>
          </a:ln>
        </p:spPr>
        <p:txBody>
          <a:bodyPr spcFirstLastPara="1" wrap="square" lIns="0" tIns="0" rIns="0" bIns="0" anchor="t" anchorCtr="0">
            <a:spAutoFit/>
          </a:bodyPr>
          <a:lstStyle/>
          <a:p>
            <a:pPr marL="0" marR="0" lvl="0" indent="0" algn="l" rtl="0">
              <a:lnSpc>
                <a:spcPct val="138009"/>
              </a:lnSpc>
              <a:spcBef>
                <a:spcPts val="0"/>
              </a:spcBef>
              <a:spcAft>
                <a:spcPts val="0"/>
              </a:spcAft>
              <a:buNone/>
            </a:pPr>
            <a:r>
              <a:rPr lang="en-US" sz="2210">
                <a:solidFill>
                  <a:srgbClr val="231F20"/>
                </a:solidFill>
                <a:latin typeface="DM Sans"/>
                <a:ea typeface="DM Sans"/>
                <a:cs typeface="DM Sans"/>
                <a:sym typeface="DM Sans"/>
              </a:rPr>
              <a:t>Apps will connect to existing firmware and database to display and store user’s force output for each lift and metrics over a period of time</a:t>
            </a:r>
            <a:endParaRPr/>
          </a:p>
        </p:txBody>
      </p:sp>
      <p:sp>
        <p:nvSpPr>
          <p:cNvPr id="114" name="Google Shape;114;p2"/>
          <p:cNvSpPr txBox="1"/>
          <p:nvPr/>
        </p:nvSpPr>
        <p:spPr>
          <a:xfrm>
            <a:off x="2142191" y="888605"/>
            <a:ext cx="7416941" cy="1686342"/>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OVERVIEW</a:t>
            </a:r>
            <a:endParaRPr/>
          </a:p>
        </p:txBody>
      </p:sp>
      <p:sp>
        <p:nvSpPr>
          <p:cNvPr id="115" name="Google Shape;115;p2"/>
          <p:cNvSpPr txBox="1"/>
          <p:nvPr/>
        </p:nvSpPr>
        <p:spPr>
          <a:xfrm>
            <a:off x="3908899" y="3624745"/>
            <a:ext cx="7132181" cy="1539659"/>
          </a:xfrm>
          <a:prstGeom prst="rect">
            <a:avLst/>
          </a:prstGeom>
          <a:noFill/>
          <a:ln>
            <a:noFill/>
          </a:ln>
        </p:spPr>
        <p:txBody>
          <a:bodyPr spcFirstLastPara="1" wrap="square" lIns="0" tIns="0" rIns="0" bIns="0" anchor="t" anchorCtr="0">
            <a:spAutoFit/>
          </a:bodyPr>
          <a:lstStyle/>
          <a:p>
            <a:pPr marL="0" marR="0" lvl="0" indent="0" algn="l" rtl="0">
              <a:lnSpc>
                <a:spcPct val="138009"/>
              </a:lnSpc>
              <a:spcBef>
                <a:spcPts val="0"/>
              </a:spcBef>
              <a:spcAft>
                <a:spcPts val="0"/>
              </a:spcAft>
              <a:buNone/>
            </a:pPr>
            <a:r>
              <a:rPr lang="en-US" sz="2210">
                <a:solidFill>
                  <a:srgbClr val="231F20"/>
                </a:solidFill>
                <a:latin typeface="DM Sans"/>
                <a:ea typeface="DM Sans"/>
                <a:cs typeface="DM Sans"/>
                <a:sym typeface="DM Sans"/>
              </a:rPr>
              <a:t>Develop a mobile application for both Google Play Store and Apple App store using their native language</a:t>
            </a:r>
            <a:endParaRPr/>
          </a:p>
          <a:p>
            <a:pPr marL="0" marR="0" lvl="0" indent="0" algn="l" rtl="0">
              <a:lnSpc>
                <a:spcPct val="138009"/>
              </a:lnSpc>
              <a:spcBef>
                <a:spcPts val="0"/>
              </a:spcBef>
              <a:spcAft>
                <a:spcPts val="0"/>
              </a:spcAft>
              <a:buNone/>
            </a:pPr>
            <a:endParaRPr sz="2210">
              <a:solidFill>
                <a:srgbClr val="231F20"/>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3"/>
          <p:cNvSpPr/>
          <p:nvPr/>
        </p:nvSpPr>
        <p:spPr>
          <a:xfrm rot="10800000">
            <a:off x="0" y="0"/>
            <a:ext cx="18288000" cy="10287000"/>
          </a:xfrm>
          <a:custGeom>
            <a:avLst/>
            <a:gdLst/>
            <a:ahLst/>
            <a:cxnLst/>
            <a:rect l="l" t="t" r="r" b="b"/>
            <a:pathLst>
              <a:path w="18288000" h="10287000" extrusionOk="0">
                <a:moveTo>
                  <a:pt x="18288000" y="10287000"/>
                </a:moveTo>
                <a:lnTo>
                  <a:pt x="0" y="10287000"/>
                </a:lnTo>
                <a:lnTo>
                  <a:pt x="0" y="0"/>
                </a:lnTo>
                <a:lnTo>
                  <a:pt x="18288000" y="0"/>
                </a:lnTo>
                <a:lnTo>
                  <a:pt x="18288000" y="10287000"/>
                </a:lnTo>
                <a:close/>
              </a:path>
            </a:pathLst>
          </a:custGeom>
          <a:blipFill rotWithShape="1">
            <a:blip r:embed="rId3">
              <a:alphaModFix/>
            </a:blip>
            <a:stretch>
              <a:fillRect t="-38885" b="-388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1" name="Google Shape;121;p3"/>
          <p:cNvGrpSpPr/>
          <p:nvPr/>
        </p:nvGrpSpPr>
        <p:grpSpPr>
          <a:xfrm>
            <a:off x="13662994" y="265144"/>
            <a:ext cx="4296549" cy="9642576"/>
            <a:chOff x="0" y="-19050"/>
            <a:chExt cx="1131601" cy="2539609"/>
          </a:xfrm>
        </p:grpSpPr>
        <p:sp>
          <p:nvSpPr>
            <p:cNvPr id="122" name="Google Shape;122;p3"/>
            <p:cNvSpPr/>
            <p:nvPr/>
          </p:nvSpPr>
          <p:spPr>
            <a:xfrm>
              <a:off x="0" y="0"/>
              <a:ext cx="1131601" cy="2520559"/>
            </a:xfrm>
            <a:custGeom>
              <a:avLst/>
              <a:gdLst/>
              <a:ahLst/>
              <a:cxnLst/>
              <a:rect l="l" t="t" r="r" b="b"/>
              <a:pathLst>
                <a:path w="1131601" h="2520559" extrusionOk="0">
                  <a:moveTo>
                    <a:pt x="0" y="0"/>
                  </a:moveTo>
                  <a:lnTo>
                    <a:pt x="1131601" y="0"/>
                  </a:lnTo>
                  <a:lnTo>
                    <a:pt x="1131601" y="2520559"/>
                  </a:lnTo>
                  <a:lnTo>
                    <a:pt x="0" y="2520559"/>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p:cNvSpPr txBox="1"/>
            <p:nvPr/>
          </p:nvSpPr>
          <p:spPr>
            <a:xfrm>
              <a:off x="0" y="-19050"/>
              <a:ext cx="1131601" cy="2539609"/>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24" name="Google Shape;124;p3"/>
          <p:cNvSpPr/>
          <p:nvPr/>
        </p:nvSpPr>
        <p:spPr>
          <a:xfrm>
            <a:off x="2142191" y="6982358"/>
            <a:ext cx="9752965" cy="1032847"/>
          </a:xfrm>
          <a:custGeom>
            <a:avLst/>
            <a:gdLst/>
            <a:ahLst/>
            <a:cxnLst/>
            <a:rect l="l" t="t" r="r" b="b"/>
            <a:pathLst>
              <a:path w="9752965" h="1032847" extrusionOk="0">
                <a:moveTo>
                  <a:pt x="0" y="0"/>
                </a:moveTo>
                <a:lnTo>
                  <a:pt x="9752965" y="0"/>
                </a:lnTo>
                <a:lnTo>
                  <a:pt x="9752965" y="1032848"/>
                </a:lnTo>
                <a:lnTo>
                  <a:pt x="0" y="1032848"/>
                </a:lnTo>
                <a:lnTo>
                  <a:pt x="0" y="0"/>
                </a:lnTo>
                <a:close/>
              </a:path>
            </a:pathLst>
          </a:custGeom>
          <a:blipFill rotWithShape="1">
            <a:blip r:embed="rId4">
              <a:alphaModFix/>
            </a:blip>
            <a:stretch>
              <a:fillRect t="-8649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3"/>
          <p:cNvSpPr/>
          <p:nvPr/>
        </p:nvSpPr>
        <p:spPr>
          <a:xfrm>
            <a:off x="10758785" y="1049603"/>
            <a:ext cx="6176060" cy="8208697"/>
          </a:xfrm>
          <a:custGeom>
            <a:avLst/>
            <a:gdLst/>
            <a:ahLst/>
            <a:cxnLst/>
            <a:rect l="l" t="t" r="r" b="b"/>
            <a:pathLst>
              <a:path w="6176060" h="8208697" extrusionOk="0">
                <a:moveTo>
                  <a:pt x="0" y="0"/>
                </a:moveTo>
                <a:lnTo>
                  <a:pt x="6176060" y="0"/>
                </a:lnTo>
                <a:lnTo>
                  <a:pt x="6176060" y="8208697"/>
                </a:lnTo>
                <a:lnTo>
                  <a:pt x="0" y="8208697"/>
                </a:lnTo>
                <a:lnTo>
                  <a:pt x="0" y="0"/>
                </a:lnTo>
                <a:close/>
              </a:path>
            </a:pathLst>
          </a:custGeom>
          <a:blipFill rotWithShape="1">
            <a:blip r:embed="rId5">
              <a:alphaModFix/>
            </a:blip>
            <a:stretch>
              <a:fillRect t="-13140" b="-22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26" name="Google Shape;126;p3"/>
          <p:cNvGrpSpPr/>
          <p:nvPr/>
        </p:nvGrpSpPr>
        <p:grpSpPr>
          <a:xfrm>
            <a:off x="2142191" y="3793846"/>
            <a:ext cx="9610044" cy="3489588"/>
            <a:chOff x="0" y="-19050"/>
            <a:chExt cx="3682024" cy="1337012"/>
          </a:xfrm>
        </p:grpSpPr>
        <p:sp>
          <p:nvSpPr>
            <p:cNvPr id="127" name="Google Shape;127;p3"/>
            <p:cNvSpPr/>
            <p:nvPr/>
          </p:nvSpPr>
          <p:spPr>
            <a:xfrm>
              <a:off x="0" y="0"/>
              <a:ext cx="3682024" cy="1317962"/>
            </a:xfrm>
            <a:custGeom>
              <a:avLst/>
              <a:gdLst/>
              <a:ahLst/>
              <a:cxnLst/>
              <a:rect l="l" t="t" r="r" b="b"/>
              <a:pathLst>
                <a:path w="3682024" h="1317962" extrusionOk="0">
                  <a:moveTo>
                    <a:pt x="0" y="0"/>
                  </a:moveTo>
                  <a:lnTo>
                    <a:pt x="3682024" y="0"/>
                  </a:lnTo>
                  <a:lnTo>
                    <a:pt x="3682024" y="1317962"/>
                  </a:lnTo>
                  <a:lnTo>
                    <a:pt x="0" y="1317962"/>
                  </a:lnTo>
                  <a:close/>
                </a:path>
              </a:pathLst>
            </a:custGeom>
            <a:solidFill>
              <a:srgbClr val="EFEF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3"/>
            <p:cNvSpPr txBox="1"/>
            <p:nvPr/>
          </p:nvSpPr>
          <p:spPr>
            <a:xfrm>
              <a:off x="0" y="-19050"/>
              <a:ext cx="3682024" cy="1337012"/>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29" name="Google Shape;129;p3"/>
          <p:cNvSpPr/>
          <p:nvPr/>
        </p:nvSpPr>
        <p:spPr>
          <a:xfrm>
            <a:off x="-2779578" y="7341318"/>
            <a:ext cx="7616557" cy="7815497"/>
          </a:xfrm>
          <a:custGeom>
            <a:avLst/>
            <a:gdLst/>
            <a:ahLst/>
            <a:cxnLst/>
            <a:rect l="l" t="t" r="r" b="b"/>
            <a:pathLst>
              <a:path w="7616557" h="7815497" extrusionOk="0">
                <a:moveTo>
                  <a:pt x="0" y="0"/>
                </a:moveTo>
                <a:lnTo>
                  <a:pt x="7616556" y="0"/>
                </a:lnTo>
                <a:lnTo>
                  <a:pt x="7616556" y="7815497"/>
                </a:lnTo>
                <a:lnTo>
                  <a:pt x="0" y="7815497"/>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3"/>
          <p:cNvSpPr/>
          <p:nvPr/>
        </p:nvSpPr>
        <p:spPr>
          <a:xfrm>
            <a:off x="2142191" y="4709069"/>
            <a:ext cx="1488692" cy="1269449"/>
          </a:xfrm>
          <a:custGeom>
            <a:avLst/>
            <a:gdLst/>
            <a:ahLst/>
            <a:cxnLst/>
            <a:rect l="l" t="t" r="r" b="b"/>
            <a:pathLst>
              <a:path w="1488692" h="1269449" extrusionOk="0">
                <a:moveTo>
                  <a:pt x="0" y="0"/>
                </a:moveTo>
                <a:lnTo>
                  <a:pt x="1488693" y="0"/>
                </a:lnTo>
                <a:lnTo>
                  <a:pt x="1488693" y="1269449"/>
                </a:lnTo>
                <a:lnTo>
                  <a:pt x="0" y="126944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3"/>
          <p:cNvSpPr txBox="1"/>
          <p:nvPr/>
        </p:nvSpPr>
        <p:spPr>
          <a:xfrm>
            <a:off x="3892333" y="4119184"/>
            <a:ext cx="7705500" cy="2903400"/>
          </a:xfrm>
          <a:prstGeom prst="rect">
            <a:avLst/>
          </a:prstGeom>
          <a:noFill/>
          <a:ln>
            <a:noFill/>
          </a:ln>
        </p:spPr>
        <p:txBody>
          <a:bodyPr spcFirstLastPara="1" wrap="square" lIns="0" tIns="0" rIns="0" bIns="0" anchor="t" anchorCtr="0">
            <a:spAutoFit/>
          </a:bodyPr>
          <a:lstStyle/>
          <a:p>
            <a:pPr marL="515600" marR="0" lvl="1" indent="-257800" algn="l" rtl="0">
              <a:lnSpc>
                <a:spcPct val="137981"/>
              </a:lnSpc>
              <a:spcBef>
                <a:spcPts val="0"/>
              </a:spcBef>
              <a:spcAft>
                <a:spcPts val="0"/>
              </a:spcAft>
              <a:buClr>
                <a:srgbClr val="231F20"/>
              </a:buClr>
              <a:buSzPts val="2388"/>
              <a:buFont typeface="Arial"/>
              <a:buChar char="•"/>
            </a:pPr>
            <a:r>
              <a:rPr lang="en-US" sz="2388" b="0" i="0" u="none" strike="noStrike" cap="none">
                <a:solidFill>
                  <a:srgbClr val="231F20"/>
                </a:solidFill>
                <a:latin typeface="DM Sans"/>
                <a:ea typeface="DM Sans"/>
                <a:cs typeface="DM Sans"/>
                <a:sym typeface="DM Sans"/>
              </a:rPr>
              <a:t>Unknown knowledge for what weights will improve strength without injuring </a:t>
            </a:r>
            <a:endParaRPr/>
          </a:p>
          <a:p>
            <a:pPr marL="515600" marR="0" lvl="1" indent="-257800" algn="l" rtl="0">
              <a:lnSpc>
                <a:spcPct val="137981"/>
              </a:lnSpc>
              <a:spcBef>
                <a:spcPts val="0"/>
              </a:spcBef>
              <a:spcAft>
                <a:spcPts val="0"/>
              </a:spcAft>
              <a:buClr>
                <a:srgbClr val="231F20"/>
              </a:buClr>
              <a:buSzPts val="2388"/>
              <a:buFont typeface="Arial"/>
              <a:buChar char="•"/>
            </a:pPr>
            <a:r>
              <a:rPr lang="en-US" sz="2388" b="0" i="0" u="none" strike="noStrike" cap="none">
                <a:solidFill>
                  <a:srgbClr val="231F20"/>
                </a:solidFill>
                <a:latin typeface="DM Sans"/>
                <a:ea typeface="DM Sans"/>
                <a:cs typeface="DM Sans"/>
                <a:sym typeface="DM Sans"/>
              </a:rPr>
              <a:t>Current data is not transferable across devices</a:t>
            </a:r>
            <a:endParaRPr/>
          </a:p>
          <a:p>
            <a:pPr marL="515600" marR="0" lvl="1" indent="-257800" algn="l" rtl="0">
              <a:lnSpc>
                <a:spcPct val="137981"/>
              </a:lnSpc>
              <a:spcBef>
                <a:spcPts val="0"/>
              </a:spcBef>
              <a:spcAft>
                <a:spcPts val="0"/>
              </a:spcAft>
              <a:buClr>
                <a:srgbClr val="231F20"/>
              </a:buClr>
              <a:buSzPts val="2388"/>
              <a:buFont typeface="Arial"/>
              <a:buChar char="•"/>
            </a:pPr>
            <a:r>
              <a:rPr lang="en-US" sz="2388" b="0" i="0" u="none" strike="noStrike" cap="none">
                <a:solidFill>
                  <a:srgbClr val="231F20"/>
                </a:solidFill>
                <a:latin typeface="DM Sans"/>
                <a:ea typeface="DM Sans"/>
                <a:cs typeface="DM Sans"/>
                <a:sym typeface="DM Sans"/>
              </a:rPr>
              <a:t>No security</a:t>
            </a:r>
            <a:endParaRPr/>
          </a:p>
          <a:p>
            <a:pPr marL="515600" marR="0" lvl="1" indent="-257800" algn="l" rtl="0">
              <a:lnSpc>
                <a:spcPct val="137981"/>
              </a:lnSpc>
              <a:spcBef>
                <a:spcPts val="0"/>
              </a:spcBef>
              <a:spcAft>
                <a:spcPts val="0"/>
              </a:spcAft>
              <a:buClr>
                <a:srgbClr val="231F20"/>
              </a:buClr>
              <a:buSzPts val="2388"/>
              <a:buFont typeface="Arial"/>
              <a:buChar char="•"/>
            </a:pPr>
            <a:r>
              <a:rPr lang="en-US" sz="2388" b="0" i="0" u="none" strike="noStrike" cap="none">
                <a:solidFill>
                  <a:srgbClr val="231F20"/>
                </a:solidFill>
                <a:latin typeface="DM Sans"/>
                <a:ea typeface="DM Sans"/>
                <a:cs typeface="DM Sans"/>
                <a:sym typeface="DM Sans"/>
              </a:rPr>
              <a:t>Current Application is full of bugs</a:t>
            </a:r>
            <a:endParaRPr/>
          </a:p>
          <a:p>
            <a:pPr marL="515600" marR="0" lvl="1" indent="-257800" algn="l" rtl="0">
              <a:lnSpc>
                <a:spcPct val="137981"/>
              </a:lnSpc>
              <a:spcBef>
                <a:spcPts val="0"/>
              </a:spcBef>
              <a:spcAft>
                <a:spcPts val="0"/>
              </a:spcAft>
              <a:buClr>
                <a:srgbClr val="231F20"/>
              </a:buClr>
              <a:buSzPts val="2388"/>
              <a:buFont typeface="Arial"/>
              <a:buChar char="•"/>
            </a:pPr>
            <a:r>
              <a:rPr lang="en-US" sz="2388">
                <a:solidFill>
                  <a:srgbClr val="231F20"/>
                </a:solidFill>
                <a:latin typeface="DM Sans"/>
                <a:ea typeface="DM Sans"/>
                <a:cs typeface="DM Sans"/>
                <a:sym typeface="DM Sans"/>
              </a:rPr>
              <a:t>Availability</a:t>
            </a:r>
            <a:r>
              <a:rPr lang="en-US" sz="2388" b="0" i="0" u="none" strike="noStrike" cap="none">
                <a:solidFill>
                  <a:srgbClr val="231F20"/>
                </a:solidFill>
                <a:latin typeface="DM Sans"/>
                <a:ea typeface="DM Sans"/>
                <a:cs typeface="DM Sans"/>
                <a:sym typeface="DM Sans"/>
              </a:rPr>
              <a:t> to users</a:t>
            </a:r>
            <a:endParaRPr/>
          </a:p>
        </p:txBody>
      </p:sp>
      <p:sp>
        <p:nvSpPr>
          <p:cNvPr id="132" name="Google Shape;132;p3"/>
          <p:cNvSpPr txBox="1"/>
          <p:nvPr/>
        </p:nvSpPr>
        <p:spPr>
          <a:xfrm>
            <a:off x="2142191" y="888605"/>
            <a:ext cx="74169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PROBLEM</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36"/>
        <p:cNvGrpSpPr/>
        <p:nvPr/>
      </p:nvGrpSpPr>
      <p:grpSpPr>
        <a:xfrm>
          <a:off x="0" y="0"/>
          <a:ext cx="0" cy="0"/>
          <a:chOff x="0" y="0"/>
          <a:chExt cx="0" cy="0"/>
        </a:xfrm>
      </p:grpSpPr>
      <p:sp>
        <p:nvSpPr>
          <p:cNvPr id="137" name="Google Shape;137;p8"/>
          <p:cNvSpPr/>
          <p:nvPr/>
        </p:nvSpPr>
        <p:spPr>
          <a:xfrm rot="7659121">
            <a:off x="-4012602"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8"/>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ctr" rtl="0">
              <a:lnSpc>
                <a:spcPct val="138002"/>
              </a:lnSpc>
              <a:spcBef>
                <a:spcPts val="0"/>
              </a:spcBef>
              <a:spcAft>
                <a:spcPts val="0"/>
              </a:spcAft>
              <a:buNone/>
            </a:pPr>
            <a:r>
              <a:rPr lang="en-US" sz="9981" b="1">
                <a:solidFill>
                  <a:srgbClr val="231F20"/>
                </a:solidFill>
                <a:latin typeface="Oswald"/>
                <a:ea typeface="Oswald"/>
                <a:cs typeface="Oswald"/>
                <a:sym typeface="Oswald"/>
              </a:rPr>
              <a:t>IN-SEASON ATHLETE</a:t>
            </a:r>
            <a:endParaRPr/>
          </a:p>
        </p:txBody>
      </p:sp>
      <p:sp>
        <p:nvSpPr>
          <p:cNvPr id="139" name="Google Shape;139;p8"/>
          <p:cNvSpPr/>
          <p:nvPr/>
        </p:nvSpPr>
        <p:spPr>
          <a:xfrm rot="2016048">
            <a:off x="12243487" y="-1005305"/>
            <a:ext cx="10749463" cy="2687366"/>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0" name="Google Shape;140;p8"/>
          <p:cNvGrpSpPr/>
          <p:nvPr/>
        </p:nvGrpSpPr>
        <p:grpSpPr>
          <a:xfrm>
            <a:off x="4259967" y="3836793"/>
            <a:ext cx="1401056" cy="4412059"/>
            <a:chOff x="0" y="-19050"/>
            <a:chExt cx="369000" cy="1162016"/>
          </a:xfrm>
        </p:grpSpPr>
        <p:sp>
          <p:nvSpPr>
            <p:cNvPr id="141" name="Google Shape;141;p8"/>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8"/>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43" name="Google Shape;143;p8"/>
          <p:cNvSpPr txBox="1"/>
          <p:nvPr/>
        </p:nvSpPr>
        <p:spPr>
          <a:xfrm>
            <a:off x="5875774" y="3954525"/>
            <a:ext cx="9939300" cy="13311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An in-season athlete needs an easy and accurate way to measure their maximum strength for the day because they want to perform and train at their best</a:t>
            </a:r>
            <a:endParaRPr sz="2300">
              <a:latin typeface="Times New Roman"/>
              <a:ea typeface="Times New Roman"/>
              <a:cs typeface="Times New Roman"/>
              <a:sym typeface="Times New Roman"/>
            </a:endParaRPr>
          </a:p>
          <a:p>
            <a:pPr marL="0" marR="0" lvl="0" indent="0" algn="l" rtl="0">
              <a:lnSpc>
                <a:spcPct val="137995"/>
              </a:lnSpc>
              <a:spcBef>
                <a:spcPts val="0"/>
              </a:spcBef>
              <a:spcAft>
                <a:spcPts val="0"/>
              </a:spcAft>
              <a:buNone/>
            </a:pPr>
            <a:endParaRPr sz="2300">
              <a:latin typeface="Times New Roman"/>
              <a:ea typeface="Times New Roman"/>
              <a:cs typeface="Times New Roman"/>
              <a:sym typeface="Times New Roman"/>
            </a:endParaRPr>
          </a:p>
        </p:txBody>
      </p:sp>
      <p:sp>
        <p:nvSpPr>
          <p:cNvPr id="144" name="Google Shape;144;p8"/>
          <p:cNvSpPr txBox="1"/>
          <p:nvPr/>
        </p:nvSpPr>
        <p:spPr>
          <a:xfrm>
            <a:off x="5875774" y="5441850"/>
            <a:ext cx="9808200" cy="13311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An in-season athlete needs a safe and accurate way to measure their maximum strength for their lifts because they want to have an injury-free workout before their upcoming competition</a:t>
            </a:r>
            <a:endParaRPr sz="2300">
              <a:latin typeface="Times New Roman"/>
              <a:ea typeface="Times New Roman"/>
              <a:cs typeface="Times New Roman"/>
              <a:sym typeface="Times New Roman"/>
            </a:endParaRPr>
          </a:p>
        </p:txBody>
      </p:sp>
      <p:sp>
        <p:nvSpPr>
          <p:cNvPr id="145" name="Google Shape;145;p8"/>
          <p:cNvSpPr txBox="1"/>
          <p:nvPr/>
        </p:nvSpPr>
        <p:spPr>
          <a:xfrm>
            <a:off x="4472000" y="4232611"/>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6" name="Google Shape;146;p8"/>
          <p:cNvSpPr txBox="1"/>
          <p:nvPr/>
        </p:nvSpPr>
        <p:spPr>
          <a:xfrm>
            <a:off x="4472000" y="5910888"/>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47" name="Google Shape;147;p8"/>
          <p:cNvSpPr txBox="1"/>
          <p:nvPr/>
        </p:nvSpPr>
        <p:spPr>
          <a:xfrm>
            <a:off x="5875774" y="7438000"/>
            <a:ext cx="9042000" cy="8427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An in-season athlete needs a quick and precise way to measure their strength for the day because they want to ensure they are getting stronger</a:t>
            </a:r>
            <a:endParaRPr sz="2300">
              <a:latin typeface="Times New Roman"/>
              <a:ea typeface="Times New Roman"/>
              <a:cs typeface="Times New Roman"/>
              <a:sym typeface="Times New Roman"/>
            </a:endParaRPr>
          </a:p>
        </p:txBody>
      </p:sp>
      <p:sp>
        <p:nvSpPr>
          <p:cNvPr id="148" name="Google Shape;148;p8"/>
          <p:cNvSpPr txBox="1"/>
          <p:nvPr/>
        </p:nvSpPr>
        <p:spPr>
          <a:xfrm>
            <a:off x="2048925" y="257330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USER NEEDS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149" name="Google Shape;149;p8"/>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0" name="Google Shape;150;p8"/>
          <p:cNvPicPr preferRelativeResize="0"/>
          <p:nvPr/>
        </p:nvPicPr>
        <p:blipFill>
          <a:blip r:embed="rId5">
            <a:alphaModFix/>
          </a:blip>
          <a:stretch>
            <a:fillRect/>
          </a:stretch>
        </p:blipFill>
        <p:spPr>
          <a:xfrm>
            <a:off x="12618599" y="272438"/>
            <a:ext cx="3065426" cy="3065426"/>
          </a:xfrm>
          <a:prstGeom prst="rect">
            <a:avLst/>
          </a:prstGeom>
          <a:noFill/>
          <a:ln>
            <a:noFill/>
          </a:ln>
        </p:spPr>
      </p:pic>
      <p:sp>
        <p:nvSpPr>
          <p:cNvPr id="151" name="Google Shape;151;p8"/>
          <p:cNvSpPr/>
          <p:nvPr/>
        </p:nvSpPr>
        <p:spPr>
          <a:xfrm>
            <a:off x="5047290" y="447022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8"/>
          <p:cNvSpPr/>
          <p:nvPr/>
        </p:nvSpPr>
        <p:spPr>
          <a:xfrm>
            <a:off x="5047017" y="6162160"/>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8"/>
          <p:cNvSpPr/>
          <p:nvPr/>
        </p:nvSpPr>
        <p:spPr>
          <a:xfrm>
            <a:off x="5047017" y="778450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57"/>
        <p:cNvGrpSpPr/>
        <p:nvPr/>
      </p:nvGrpSpPr>
      <p:grpSpPr>
        <a:xfrm>
          <a:off x="0" y="0"/>
          <a:ext cx="0" cy="0"/>
          <a:chOff x="0" y="0"/>
          <a:chExt cx="0" cy="0"/>
        </a:xfrm>
      </p:grpSpPr>
      <p:sp>
        <p:nvSpPr>
          <p:cNvPr id="158" name="Google Shape;158;g2fa0f71020e_0_2"/>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59" name="Google Shape;159;g2fa0f71020e_0_2"/>
          <p:cNvGrpSpPr/>
          <p:nvPr/>
        </p:nvGrpSpPr>
        <p:grpSpPr>
          <a:xfrm>
            <a:off x="4259975" y="3836801"/>
            <a:ext cx="1401056" cy="2903646"/>
            <a:chOff x="0" y="-19050"/>
            <a:chExt cx="369000" cy="1162016"/>
          </a:xfrm>
        </p:grpSpPr>
        <p:sp>
          <p:nvSpPr>
            <p:cNvPr id="160" name="Google Shape;160;g2fa0f71020e_0_2"/>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g2fa0f71020e_0_2"/>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62" name="Google Shape;162;g2fa0f71020e_0_2"/>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ctr" rtl="0">
              <a:lnSpc>
                <a:spcPct val="138002"/>
              </a:lnSpc>
              <a:spcBef>
                <a:spcPts val="0"/>
              </a:spcBef>
              <a:spcAft>
                <a:spcPts val="0"/>
              </a:spcAft>
              <a:buNone/>
            </a:pPr>
            <a:r>
              <a:rPr lang="en-US" sz="9981" b="1">
                <a:solidFill>
                  <a:srgbClr val="231F20"/>
                </a:solidFill>
                <a:latin typeface="Oswald"/>
                <a:ea typeface="Oswald"/>
                <a:cs typeface="Oswald"/>
                <a:sym typeface="Oswald"/>
              </a:rPr>
              <a:t>OFF-SEASON ATHLETE</a:t>
            </a:r>
            <a:endParaRPr/>
          </a:p>
        </p:txBody>
      </p:sp>
      <p:sp>
        <p:nvSpPr>
          <p:cNvPr id="163" name="Google Shape;163;g2fa0f71020e_0_2"/>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g2fa0f71020e_0_2"/>
          <p:cNvSpPr txBox="1"/>
          <p:nvPr/>
        </p:nvSpPr>
        <p:spPr>
          <a:xfrm>
            <a:off x="4472000" y="4232611"/>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5" name="Google Shape;165;g2fa0f71020e_0_2"/>
          <p:cNvSpPr txBox="1"/>
          <p:nvPr/>
        </p:nvSpPr>
        <p:spPr>
          <a:xfrm>
            <a:off x="4472000" y="5910888"/>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6" name="Google Shape;166;g2fa0f71020e_0_2"/>
          <p:cNvSpPr txBox="1"/>
          <p:nvPr/>
        </p:nvSpPr>
        <p:spPr>
          <a:xfrm>
            <a:off x="5875774" y="4095475"/>
            <a:ext cx="9939300" cy="13311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An off-season athlete needs an easy and accurate way to measure their metrics to gain strength and reach their off-season goals in a healthy way to reduce injuries</a:t>
            </a:r>
            <a:endParaRPr sz="2300">
              <a:latin typeface="Times New Roman"/>
              <a:ea typeface="Times New Roman"/>
              <a:cs typeface="Times New Roman"/>
              <a:sym typeface="Times New Roman"/>
            </a:endParaRPr>
          </a:p>
          <a:p>
            <a:pPr marL="0" marR="0" lvl="0" indent="0" algn="l" rtl="0">
              <a:lnSpc>
                <a:spcPct val="137995"/>
              </a:lnSpc>
              <a:spcBef>
                <a:spcPts val="0"/>
              </a:spcBef>
              <a:spcAft>
                <a:spcPts val="0"/>
              </a:spcAft>
              <a:buNone/>
            </a:pPr>
            <a:endParaRPr sz="2300">
              <a:latin typeface="Times New Roman"/>
              <a:ea typeface="Times New Roman"/>
              <a:cs typeface="Times New Roman"/>
              <a:sym typeface="Times New Roman"/>
            </a:endParaRPr>
          </a:p>
        </p:txBody>
      </p:sp>
      <p:sp>
        <p:nvSpPr>
          <p:cNvPr id="167" name="Google Shape;167;g2fa0f71020e_0_2"/>
          <p:cNvSpPr txBox="1"/>
          <p:nvPr/>
        </p:nvSpPr>
        <p:spPr>
          <a:xfrm>
            <a:off x="5875774" y="5778900"/>
            <a:ext cx="9808200" cy="8427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An off-season needs a simple way to track their fitness during the off-season because they want their strength goals to be hit before their season starts up again</a:t>
            </a:r>
            <a:endParaRPr sz="2300">
              <a:latin typeface="Times New Roman"/>
              <a:ea typeface="Times New Roman"/>
              <a:cs typeface="Times New Roman"/>
              <a:sym typeface="Times New Roman"/>
            </a:endParaRPr>
          </a:p>
        </p:txBody>
      </p:sp>
      <p:sp>
        <p:nvSpPr>
          <p:cNvPr id="168" name="Google Shape;168;g2fa0f71020e_0_2"/>
          <p:cNvSpPr/>
          <p:nvPr/>
        </p:nvSpPr>
        <p:spPr>
          <a:xfrm>
            <a:off x="5047290" y="447022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g2fa0f71020e_0_2"/>
          <p:cNvSpPr/>
          <p:nvPr/>
        </p:nvSpPr>
        <p:spPr>
          <a:xfrm>
            <a:off x="5047017" y="6162160"/>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g2fa0f71020e_0_2"/>
          <p:cNvSpPr txBox="1"/>
          <p:nvPr/>
        </p:nvSpPr>
        <p:spPr>
          <a:xfrm>
            <a:off x="2048925" y="257330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USER NEEDS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171" name="Google Shape;171;g2fa0f71020e_0_2"/>
          <p:cNvPicPr preferRelativeResize="0"/>
          <p:nvPr/>
        </p:nvPicPr>
        <p:blipFill>
          <a:blip r:embed="rId5">
            <a:alphaModFix/>
          </a:blip>
          <a:stretch>
            <a:fillRect/>
          </a:stretch>
        </p:blipFill>
        <p:spPr>
          <a:xfrm>
            <a:off x="12842949" y="272438"/>
            <a:ext cx="3065426" cy="30654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75"/>
        <p:cNvGrpSpPr/>
        <p:nvPr/>
      </p:nvGrpSpPr>
      <p:grpSpPr>
        <a:xfrm>
          <a:off x="0" y="0"/>
          <a:ext cx="0" cy="0"/>
          <a:chOff x="0" y="0"/>
          <a:chExt cx="0" cy="0"/>
        </a:xfrm>
      </p:grpSpPr>
      <p:sp>
        <p:nvSpPr>
          <p:cNvPr id="176" name="Google Shape;176;g2fa0f71020e_0_22"/>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7" name="Google Shape;177;g2fa0f71020e_0_22"/>
          <p:cNvGrpSpPr/>
          <p:nvPr/>
        </p:nvGrpSpPr>
        <p:grpSpPr>
          <a:xfrm>
            <a:off x="4259975" y="3836797"/>
            <a:ext cx="1401056" cy="2936182"/>
            <a:chOff x="0" y="-19050"/>
            <a:chExt cx="369000" cy="1162016"/>
          </a:xfrm>
        </p:grpSpPr>
        <p:sp>
          <p:nvSpPr>
            <p:cNvPr id="178" name="Google Shape;178;g2fa0f71020e_0_22"/>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g2fa0f71020e_0_22"/>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180" name="Google Shape;180;g2fa0f71020e_0_22"/>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COACH</a:t>
            </a:r>
            <a:endParaRPr/>
          </a:p>
        </p:txBody>
      </p:sp>
      <p:sp>
        <p:nvSpPr>
          <p:cNvPr id="181" name="Google Shape;181;g2fa0f71020e_0_22"/>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g2fa0f71020e_0_22"/>
          <p:cNvSpPr txBox="1"/>
          <p:nvPr/>
        </p:nvSpPr>
        <p:spPr>
          <a:xfrm>
            <a:off x="4472000" y="4232611"/>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g2fa0f71020e_0_22"/>
          <p:cNvSpPr txBox="1"/>
          <p:nvPr/>
        </p:nvSpPr>
        <p:spPr>
          <a:xfrm>
            <a:off x="4472000" y="5910888"/>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g2fa0f71020e_0_22"/>
          <p:cNvSpPr txBox="1"/>
          <p:nvPr/>
        </p:nvSpPr>
        <p:spPr>
          <a:xfrm>
            <a:off x="5875774" y="5441850"/>
            <a:ext cx="9808200" cy="13311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Coach Campbell needs an easy way to track the individual strength and progress of each of his athletes because it will allow him to train them based on their individual needs and goals</a:t>
            </a:r>
            <a:endParaRPr sz="2300">
              <a:latin typeface="Times New Roman"/>
              <a:ea typeface="Times New Roman"/>
              <a:cs typeface="Times New Roman"/>
              <a:sym typeface="Times New Roman"/>
            </a:endParaRPr>
          </a:p>
        </p:txBody>
      </p:sp>
      <p:sp>
        <p:nvSpPr>
          <p:cNvPr id="185" name="Google Shape;185;g2fa0f71020e_0_22"/>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6" name="Google Shape;186;g2fa0f71020e_0_22"/>
          <p:cNvSpPr/>
          <p:nvPr/>
        </p:nvSpPr>
        <p:spPr>
          <a:xfrm>
            <a:off x="5047290" y="4470227"/>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g2fa0f71020e_0_22"/>
          <p:cNvSpPr/>
          <p:nvPr/>
        </p:nvSpPr>
        <p:spPr>
          <a:xfrm>
            <a:off x="5047017" y="6162160"/>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g2fa0f71020e_0_22"/>
          <p:cNvSpPr txBox="1"/>
          <p:nvPr/>
        </p:nvSpPr>
        <p:spPr>
          <a:xfrm>
            <a:off x="2048925" y="257330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USER NEEDS</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pic>
        <p:nvPicPr>
          <p:cNvPr id="189" name="Google Shape;189;g2fa0f71020e_0_22"/>
          <p:cNvPicPr preferRelativeResize="0"/>
          <p:nvPr/>
        </p:nvPicPr>
        <p:blipFill>
          <a:blip r:embed="rId5">
            <a:alphaModFix/>
          </a:blip>
          <a:stretch>
            <a:fillRect/>
          </a:stretch>
        </p:blipFill>
        <p:spPr>
          <a:xfrm>
            <a:off x="12749649" y="272438"/>
            <a:ext cx="3065426" cy="3065426"/>
          </a:xfrm>
          <a:prstGeom prst="rect">
            <a:avLst/>
          </a:prstGeom>
          <a:noFill/>
          <a:ln>
            <a:noFill/>
          </a:ln>
        </p:spPr>
      </p:pic>
      <p:sp>
        <p:nvSpPr>
          <p:cNvPr id="190" name="Google Shape;190;g2fa0f71020e_0_22"/>
          <p:cNvSpPr txBox="1"/>
          <p:nvPr/>
        </p:nvSpPr>
        <p:spPr>
          <a:xfrm>
            <a:off x="5875774" y="3954525"/>
            <a:ext cx="9939300" cy="8427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solidFill>
                  <a:schemeClr val="dk1"/>
                </a:solidFill>
                <a:latin typeface="Times New Roman"/>
                <a:ea typeface="Times New Roman"/>
                <a:cs typeface="Times New Roman"/>
                <a:sym typeface="Times New Roman"/>
              </a:rPr>
              <a:t>Coach Campbell needs a way to monitor and track the strength and progress of all of his athletes because it will allow him to help each player perform their best</a:t>
            </a:r>
            <a:endParaRPr sz="23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194"/>
        <p:cNvGrpSpPr/>
        <p:nvPr/>
      </p:nvGrpSpPr>
      <p:grpSpPr>
        <a:xfrm>
          <a:off x="0" y="0"/>
          <a:ext cx="0" cy="0"/>
          <a:chOff x="0" y="0"/>
          <a:chExt cx="0" cy="0"/>
        </a:xfrm>
      </p:grpSpPr>
      <p:sp>
        <p:nvSpPr>
          <p:cNvPr id="195" name="Google Shape;195;p9"/>
          <p:cNvSpPr/>
          <p:nvPr/>
        </p:nvSpPr>
        <p:spPr>
          <a:xfrm rot="7659121">
            <a:off x="-4012602" y="5585714"/>
            <a:ext cx="7629294" cy="7828566"/>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9"/>
          <p:cNvSpPr/>
          <p:nvPr/>
        </p:nvSpPr>
        <p:spPr>
          <a:xfrm rot="2016048">
            <a:off x="12243487" y="-1005305"/>
            <a:ext cx="10749463" cy="2687366"/>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9"/>
          <p:cNvSpPr txBox="1"/>
          <p:nvPr/>
        </p:nvSpPr>
        <p:spPr>
          <a:xfrm>
            <a:off x="6773082" y="4795419"/>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198" name="Google Shape;198;p9"/>
          <p:cNvSpPr txBox="1"/>
          <p:nvPr/>
        </p:nvSpPr>
        <p:spPr>
          <a:xfrm>
            <a:off x="6773082" y="5871192"/>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199" name="Google Shape;199;p9"/>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dirty="0">
                <a:solidFill>
                  <a:srgbClr val="231F20"/>
                </a:solidFill>
                <a:latin typeface="Oswald"/>
                <a:ea typeface="Oswald"/>
                <a:cs typeface="Oswald"/>
                <a:sym typeface="Oswald"/>
              </a:rPr>
              <a:t>REQUIREMENTS</a:t>
            </a:r>
            <a:endParaRPr dirty="0"/>
          </a:p>
        </p:txBody>
      </p:sp>
      <p:sp>
        <p:nvSpPr>
          <p:cNvPr id="200" name="Google Shape;200;p9"/>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FUNCTIONAL</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01" name="Google Shape;201;p9"/>
          <p:cNvSpPr txBox="1"/>
          <p:nvPr/>
        </p:nvSpPr>
        <p:spPr>
          <a:xfrm>
            <a:off x="5818875" y="3986150"/>
            <a:ext cx="12063300" cy="45105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2100">
                <a:solidFill>
                  <a:schemeClr val="dk1"/>
                </a:solidFill>
                <a:highlight>
                  <a:srgbClr val="B7B7B7"/>
                </a:highlight>
                <a:latin typeface="Times New Roman"/>
                <a:ea typeface="Times New Roman"/>
                <a:cs typeface="Times New Roman"/>
                <a:sym typeface="Times New Roman"/>
              </a:rPr>
              <a:t>The product should measure the maximum strength of a lift and store that information to a user’s profile</a:t>
            </a:r>
            <a:endParaRPr sz="2100">
              <a:solidFill>
                <a:schemeClr val="dk1"/>
              </a:solidFill>
              <a:highlight>
                <a:srgbClr val="B7B7B7"/>
              </a:highlight>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product should be able to display data about the lifts </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highlight>
                  <a:srgbClr val="B7B7B7"/>
                </a:highlight>
                <a:latin typeface="Times New Roman"/>
                <a:ea typeface="Times New Roman"/>
                <a:cs typeface="Times New Roman"/>
                <a:sym typeface="Times New Roman"/>
              </a:rPr>
              <a:t>The user should be able to use the application on their personal device (iOS and android apps)</a:t>
            </a:r>
            <a:endParaRPr sz="2100">
              <a:solidFill>
                <a:schemeClr val="dk1"/>
              </a:solidFill>
              <a:highlight>
                <a:srgbClr val="B7B7B7"/>
              </a:highlight>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product should be able to create new users</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product should be able add users to different teams</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user should be able to create new exercises</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hardware should disconnect with the software when the application is closed</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None/>
            </a:pPr>
            <a:r>
              <a:rPr lang="en-US" sz="2100">
                <a:solidFill>
                  <a:schemeClr val="dk1"/>
                </a:solidFill>
                <a:latin typeface="Times New Roman"/>
                <a:ea typeface="Times New Roman"/>
                <a:cs typeface="Times New Roman"/>
                <a:sym typeface="Times New Roman"/>
              </a:rPr>
              <a:t>The app shall be able to connect via bluetooth to the hardware on the weight rack</a:t>
            </a: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200"/>
              </a:spcBef>
              <a:spcAft>
                <a:spcPts val="0"/>
              </a:spcAft>
              <a:buNone/>
            </a:pPr>
            <a:r>
              <a:rPr lang="en-US" sz="2100">
                <a:solidFill>
                  <a:schemeClr val="dk1"/>
                </a:solidFill>
                <a:highlight>
                  <a:srgbClr val="B7B7B7"/>
                </a:highlight>
                <a:latin typeface="Times New Roman"/>
                <a:ea typeface="Times New Roman"/>
                <a:cs typeface="Times New Roman"/>
                <a:sym typeface="Times New Roman"/>
              </a:rPr>
              <a:t>The user should be able to see data about past lifts in a graphic display</a:t>
            </a:r>
            <a:endParaRPr sz="2100">
              <a:solidFill>
                <a:schemeClr val="dk1"/>
              </a:solidFill>
              <a:highlight>
                <a:srgbClr val="B7B7B7"/>
              </a:highlight>
              <a:latin typeface="Times New Roman"/>
              <a:ea typeface="Times New Roman"/>
              <a:cs typeface="Times New Roman"/>
              <a:sym typeface="Times New Roman"/>
            </a:endParaRPr>
          </a:p>
          <a:p>
            <a:pPr marL="0" lvl="0" indent="0" algn="l" rtl="0">
              <a:lnSpc>
                <a:spcPct val="150000"/>
              </a:lnSpc>
              <a:spcBef>
                <a:spcPts val="200"/>
              </a:spcBef>
              <a:spcAft>
                <a:spcPts val="0"/>
              </a:spcAft>
              <a:buClr>
                <a:schemeClr val="dk1"/>
              </a:buClr>
              <a:buSzPts val="1100"/>
              <a:buFont typeface="Arial"/>
              <a:buNone/>
            </a:pPr>
            <a:endParaRPr sz="2100">
              <a:solidFill>
                <a:schemeClr val="dk1"/>
              </a:solidFill>
              <a:latin typeface="Times New Roman"/>
              <a:ea typeface="Times New Roman"/>
              <a:cs typeface="Times New Roman"/>
              <a:sym typeface="Times New Roman"/>
            </a:endParaRPr>
          </a:p>
          <a:p>
            <a:pPr marL="0" lvl="0" indent="0" algn="l" rtl="0">
              <a:lnSpc>
                <a:spcPct val="150000"/>
              </a:lnSpc>
              <a:spcBef>
                <a:spcPts val="0"/>
              </a:spcBef>
              <a:spcAft>
                <a:spcPts val="0"/>
              </a:spcAft>
              <a:buNone/>
            </a:pPr>
            <a:endParaRPr sz="2100">
              <a:solidFill>
                <a:schemeClr val="dk1"/>
              </a:solidFill>
              <a:latin typeface="Times New Roman"/>
              <a:ea typeface="Times New Roman"/>
              <a:cs typeface="Times New Roman"/>
              <a:sym typeface="Times New Roman"/>
            </a:endParaRPr>
          </a:p>
        </p:txBody>
      </p:sp>
      <p:sp>
        <p:nvSpPr>
          <p:cNvPr id="202" name="Google Shape;202;p9"/>
          <p:cNvSpPr txBox="1"/>
          <p:nvPr/>
        </p:nvSpPr>
        <p:spPr>
          <a:xfrm>
            <a:off x="4472000" y="4229136"/>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3" name="Google Shape;203;p9"/>
          <p:cNvSpPr txBox="1"/>
          <p:nvPr/>
        </p:nvSpPr>
        <p:spPr>
          <a:xfrm>
            <a:off x="4472000" y="7294025"/>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04" name="Google Shape;204;p9"/>
          <p:cNvGrpSpPr/>
          <p:nvPr/>
        </p:nvGrpSpPr>
        <p:grpSpPr>
          <a:xfrm>
            <a:off x="4240075" y="3843476"/>
            <a:ext cx="1401056" cy="4819926"/>
            <a:chOff x="0" y="-19050"/>
            <a:chExt cx="369000" cy="1162016"/>
          </a:xfrm>
        </p:grpSpPr>
        <p:sp>
          <p:nvSpPr>
            <p:cNvPr id="205" name="Google Shape;205;p9"/>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9"/>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07" name="Google Shape;207;p9"/>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8" name="Google Shape;208;p9"/>
          <p:cNvSpPr txBox="1"/>
          <p:nvPr/>
        </p:nvSpPr>
        <p:spPr>
          <a:xfrm>
            <a:off x="4694850" y="4272900"/>
            <a:ext cx="4167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09" name="Google Shape;209;p9"/>
          <p:cNvSpPr txBox="1"/>
          <p:nvPr/>
        </p:nvSpPr>
        <p:spPr>
          <a:xfrm>
            <a:off x="4782525" y="3986150"/>
            <a:ext cx="858600" cy="46773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2200">
              <a:solidFill>
                <a:schemeClr val="dk1"/>
              </a:solidFill>
              <a:latin typeface="Calibri"/>
              <a:ea typeface="Calibri"/>
              <a:cs typeface="Calibri"/>
              <a:sym typeface="Calibri"/>
            </a:endParaRPr>
          </a:p>
          <a:p>
            <a:pPr marL="457200" lvl="0" indent="0" algn="l" rtl="0">
              <a:lnSpc>
                <a:spcPct val="150000"/>
              </a:lnSpc>
              <a:spcBef>
                <a:spcPts val="0"/>
              </a:spcBef>
              <a:spcAft>
                <a:spcPts val="0"/>
              </a:spcAft>
              <a:buNone/>
            </a:pPr>
            <a:endParaRPr sz="3200">
              <a:solidFill>
                <a:schemeClr val="dk1"/>
              </a:solidFill>
              <a:latin typeface="Calibri"/>
              <a:ea typeface="Calibri"/>
              <a:cs typeface="Calibri"/>
              <a:sym typeface="Calibri"/>
            </a:endParaRPr>
          </a:p>
        </p:txBody>
      </p:sp>
      <p:pic>
        <p:nvPicPr>
          <p:cNvPr id="210" name="Google Shape;210;p9"/>
          <p:cNvPicPr preferRelativeResize="0"/>
          <p:nvPr/>
        </p:nvPicPr>
        <p:blipFill>
          <a:blip r:embed="rId5">
            <a:alphaModFix/>
          </a:blip>
          <a:stretch>
            <a:fillRect/>
          </a:stretch>
        </p:blipFill>
        <p:spPr>
          <a:xfrm rot="-3404603">
            <a:off x="16675588" y="3172016"/>
            <a:ext cx="1320151" cy="1008198"/>
          </a:xfrm>
          <a:prstGeom prst="rect">
            <a:avLst/>
          </a:prstGeom>
          <a:noFill/>
          <a:ln>
            <a:noFill/>
          </a:ln>
        </p:spPr>
      </p:pic>
      <p:pic>
        <p:nvPicPr>
          <p:cNvPr id="211" name="Google Shape;211;p9"/>
          <p:cNvPicPr preferRelativeResize="0"/>
          <p:nvPr/>
        </p:nvPicPr>
        <p:blipFill>
          <a:blip r:embed="rId5">
            <a:alphaModFix/>
          </a:blip>
          <a:stretch>
            <a:fillRect/>
          </a:stretch>
        </p:blipFill>
        <p:spPr>
          <a:xfrm rot="-8232824" flipH="1">
            <a:off x="15706312" y="5325042"/>
            <a:ext cx="1320151" cy="1008198"/>
          </a:xfrm>
          <a:prstGeom prst="rect">
            <a:avLst/>
          </a:prstGeom>
          <a:noFill/>
          <a:ln>
            <a:noFill/>
          </a:ln>
        </p:spPr>
      </p:pic>
      <p:pic>
        <p:nvPicPr>
          <p:cNvPr id="212" name="Google Shape;212;p9"/>
          <p:cNvPicPr preferRelativeResize="0"/>
          <p:nvPr/>
        </p:nvPicPr>
        <p:blipFill>
          <a:blip r:embed="rId5">
            <a:alphaModFix/>
          </a:blip>
          <a:stretch>
            <a:fillRect/>
          </a:stretch>
        </p:blipFill>
        <p:spPr>
          <a:xfrm rot="-7325662" flipH="1">
            <a:off x="13076696" y="8319932"/>
            <a:ext cx="1214008" cy="927137"/>
          </a:xfrm>
          <a:prstGeom prst="rect">
            <a:avLst/>
          </a:prstGeom>
          <a:noFill/>
          <a:ln>
            <a:noFill/>
          </a:ln>
        </p:spPr>
      </p:pic>
      <p:pic>
        <p:nvPicPr>
          <p:cNvPr id="213" name="Google Shape;213;p9"/>
          <p:cNvPicPr preferRelativeResize="0"/>
          <p:nvPr/>
        </p:nvPicPr>
        <p:blipFill>
          <a:blip r:embed="rId6">
            <a:alphaModFix/>
          </a:blip>
          <a:stretch>
            <a:fillRect/>
          </a:stretch>
        </p:blipFill>
        <p:spPr>
          <a:xfrm>
            <a:off x="14222579" y="1862050"/>
            <a:ext cx="3523070" cy="1076700"/>
          </a:xfrm>
          <a:prstGeom prst="rect">
            <a:avLst/>
          </a:prstGeom>
          <a:noFill/>
          <a:ln>
            <a:noFill/>
          </a:ln>
        </p:spPr>
      </p:pic>
      <p:pic>
        <p:nvPicPr>
          <p:cNvPr id="214" name="Google Shape;214;p9"/>
          <p:cNvPicPr preferRelativeResize="0"/>
          <p:nvPr/>
        </p:nvPicPr>
        <p:blipFill>
          <a:blip r:embed="rId6">
            <a:alphaModFix/>
          </a:blip>
          <a:stretch>
            <a:fillRect/>
          </a:stretch>
        </p:blipFill>
        <p:spPr>
          <a:xfrm>
            <a:off x="15120850" y="6647450"/>
            <a:ext cx="2761325" cy="1375525"/>
          </a:xfrm>
          <a:prstGeom prst="rect">
            <a:avLst/>
          </a:prstGeom>
          <a:noFill/>
          <a:ln>
            <a:noFill/>
          </a:ln>
        </p:spPr>
      </p:pic>
      <p:sp>
        <p:nvSpPr>
          <p:cNvPr id="215" name="Google Shape;215;p9"/>
          <p:cNvSpPr txBox="1"/>
          <p:nvPr/>
        </p:nvSpPr>
        <p:spPr>
          <a:xfrm>
            <a:off x="14222512" y="1934825"/>
            <a:ext cx="3523200" cy="1076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900">
                <a:solidFill>
                  <a:schemeClr val="dk1"/>
                </a:solidFill>
                <a:latin typeface="Times New Roman"/>
                <a:ea typeface="Times New Roman"/>
                <a:cs typeface="Times New Roman"/>
                <a:sym typeface="Times New Roman"/>
              </a:rPr>
              <a:t>Basic functionality of our project: Most important requirement to accomplish</a:t>
            </a:r>
            <a:endParaRPr sz="1900">
              <a:solidFill>
                <a:schemeClr val="dk1"/>
              </a:solidFill>
              <a:latin typeface="Times New Roman"/>
              <a:ea typeface="Times New Roman"/>
              <a:cs typeface="Times New Roman"/>
              <a:sym typeface="Times New Roman"/>
            </a:endParaRPr>
          </a:p>
        </p:txBody>
      </p:sp>
      <p:pic>
        <p:nvPicPr>
          <p:cNvPr id="216" name="Google Shape;216;p9"/>
          <p:cNvPicPr preferRelativeResize="0"/>
          <p:nvPr/>
        </p:nvPicPr>
        <p:blipFill rotWithShape="1">
          <a:blip r:embed="rId6">
            <a:alphaModFix/>
          </a:blip>
          <a:srcRect/>
          <a:stretch/>
        </p:blipFill>
        <p:spPr>
          <a:xfrm>
            <a:off x="9481275" y="9384500"/>
            <a:ext cx="5947999" cy="843900"/>
          </a:xfrm>
          <a:prstGeom prst="rect">
            <a:avLst/>
          </a:prstGeom>
          <a:noFill/>
          <a:ln>
            <a:noFill/>
          </a:ln>
        </p:spPr>
      </p:pic>
      <p:sp>
        <p:nvSpPr>
          <p:cNvPr id="217" name="Google Shape;217;p9"/>
          <p:cNvSpPr txBox="1"/>
          <p:nvPr/>
        </p:nvSpPr>
        <p:spPr>
          <a:xfrm>
            <a:off x="9481275" y="9471275"/>
            <a:ext cx="5836200" cy="7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chemeClr val="dk1"/>
                </a:solidFill>
                <a:latin typeface="Times New Roman"/>
                <a:ea typeface="Times New Roman"/>
                <a:cs typeface="Times New Roman"/>
                <a:sym typeface="Times New Roman"/>
              </a:rPr>
              <a:t>The product is supposed to help users track their progress in their training with recorded data</a:t>
            </a:r>
            <a:endParaRPr sz="1900">
              <a:solidFill>
                <a:schemeClr val="dk1"/>
              </a:solidFill>
              <a:latin typeface="Times New Roman"/>
              <a:ea typeface="Times New Roman"/>
              <a:cs typeface="Times New Roman"/>
              <a:sym typeface="Times New Roman"/>
            </a:endParaRPr>
          </a:p>
        </p:txBody>
      </p:sp>
      <p:sp>
        <p:nvSpPr>
          <p:cNvPr id="218" name="Google Shape;218;p9"/>
          <p:cNvSpPr txBox="1"/>
          <p:nvPr/>
        </p:nvSpPr>
        <p:spPr>
          <a:xfrm>
            <a:off x="15189175" y="6722150"/>
            <a:ext cx="2624700" cy="13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chemeClr val="dk1"/>
                </a:solidFill>
                <a:latin typeface="Times New Roman"/>
                <a:ea typeface="Times New Roman"/>
                <a:cs typeface="Times New Roman"/>
                <a:sym typeface="Times New Roman"/>
              </a:rPr>
              <a:t>Frequently recording and saving user data should be easy for the user</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222"/>
        <p:cNvGrpSpPr/>
        <p:nvPr/>
      </p:nvGrpSpPr>
      <p:grpSpPr>
        <a:xfrm>
          <a:off x="0" y="0"/>
          <a:ext cx="0" cy="0"/>
          <a:chOff x="0" y="0"/>
          <a:chExt cx="0" cy="0"/>
        </a:xfrm>
      </p:grpSpPr>
      <p:sp>
        <p:nvSpPr>
          <p:cNvPr id="223" name="Google Shape;223;g2fa0f71020e_7_4"/>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g2fa0f71020e_7_4"/>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g2fa0f71020e_7_4"/>
          <p:cNvSpPr txBox="1"/>
          <p:nvPr/>
        </p:nvSpPr>
        <p:spPr>
          <a:xfrm>
            <a:off x="5369182" y="4779394"/>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26" name="Google Shape;226;g2fa0f71020e_7_4"/>
          <p:cNvSpPr txBox="1"/>
          <p:nvPr/>
        </p:nvSpPr>
        <p:spPr>
          <a:xfrm>
            <a:off x="3352157" y="3720167"/>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27" name="Google Shape;227;g2fa0f71020e_7_4"/>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REQUIREMENTS</a:t>
            </a:r>
            <a:endParaRPr/>
          </a:p>
        </p:txBody>
      </p:sp>
      <p:sp>
        <p:nvSpPr>
          <p:cNvPr id="228" name="Google Shape;228;g2fa0f71020e_7_4"/>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PHYSICAL</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grpSp>
        <p:nvGrpSpPr>
          <p:cNvPr id="229" name="Google Shape;229;g2fa0f71020e_7_4"/>
          <p:cNvGrpSpPr/>
          <p:nvPr/>
        </p:nvGrpSpPr>
        <p:grpSpPr>
          <a:xfrm>
            <a:off x="4238175" y="3720175"/>
            <a:ext cx="1401064" cy="3249922"/>
            <a:chOff x="0" y="-19049"/>
            <a:chExt cx="369002" cy="1162015"/>
          </a:xfrm>
        </p:grpSpPr>
        <p:sp>
          <p:nvSpPr>
            <p:cNvPr id="230" name="Google Shape;230;g2fa0f71020e_7_4"/>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g2fa0f71020e_7_4"/>
            <p:cNvSpPr txBox="1"/>
            <p:nvPr/>
          </p:nvSpPr>
          <p:spPr>
            <a:xfrm>
              <a:off x="2" y="-19049"/>
              <a:ext cx="369000" cy="855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32" name="Google Shape;232;g2fa0f71020e_7_4"/>
          <p:cNvSpPr txBox="1"/>
          <p:nvPr/>
        </p:nvSpPr>
        <p:spPr>
          <a:xfrm>
            <a:off x="5853974" y="3837900"/>
            <a:ext cx="9939300" cy="11682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latin typeface="Times New Roman"/>
                <a:ea typeface="Times New Roman"/>
                <a:cs typeface="Times New Roman"/>
                <a:sym typeface="Times New Roman"/>
              </a:rPr>
              <a:t>The rack should be able to fit in a weight room or any space where a coach might want to conduct their training</a:t>
            </a:r>
            <a:endParaRPr sz="2300">
              <a:latin typeface="Times New Roman"/>
              <a:ea typeface="Times New Roman"/>
              <a:cs typeface="Times New Roman"/>
              <a:sym typeface="Times New Roman"/>
            </a:endParaRPr>
          </a:p>
          <a:p>
            <a:pPr marL="0" marR="0" lvl="0" indent="0" algn="l" rtl="0">
              <a:lnSpc>
                <a:spcPct val="137995"/>
              </a:lnSpc>
              <a:spcBef>
                <a:spcPts val="0"/>
              </a:spcBef>
              <a:spcAft>
                <a:spcPts val="0"/>
              </a:spcAft>
              <a:buNone/>
            </a:pPr>
            <a:endParaRPr sz="2300">
              <a:latin typeface="Times New Roman"/>
              <a:ea typeface="Times New Roman"/>
              <a:cs typeface="Times New Roman"/>
              <a:sym typeface="Times New Roman"/>
            </a:endParaRPr>
          </a:p>
        </p:txBody>
      </p:sp>
      <p:sp>
        <p:nvSpPr>
          <p:cNvPr id="233" name="Google Shape;233;g2fa0f71020e_7_4"/>
          <p:cNvSpPr txBox="1"/>
          <p:nvPr/>
        </p:nvSpPr>
        <p:spPr>
          <a:xfrm>
            <a:off x="5853974" y="5214225"/>
            <a:ext cx="9808200" cy="3540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300">
                <a:solidFill>
                  <a:schemeClr val="dk1"/>
                </a:solidFill>
                <a:highlight>
                  <a:srgbClr val="B7B7B7"/>
                </a:highlight>
                <a:latin typeface="Times New Roman"/>
                <a:ea typeface="Times New Roman"/>
                <a:cs typeface="Times New Roman"/>
                <a:sym typeface="Times New Roman"/>
              </a:rPr>
              <a:t>The application should be scalable on different screen sizes (tablets, phones)</a:t>
            </a:r>
            <a:endParaRPr sz="2300">
              <a:highlight>
                <a:srgbClr val="B7B7B7"/>
              </a:highlight>
              <a:latin typeface="Times New Roman"/>
              <a:ea typeface="Times New Roman"/>
              <a:cs typeface="Times New Roman"/>
              <a:sym typeface="Times New Roman"/>
            </a:endParaRPr>
          </a:p>
        </p:txBody>
      </p:sp>
      <p:sp>
        <p:nvSpPr>
          <p:cNvPr id="234" name="Google Shape;234;g2fa0f71020e_7_4"/>
          <p:cNvSpPr txBox="1"/>
          <p:nvPr/>
        </p:nvSpPr>
        <p:spPr>
          <a:xfrm>
            <a:off x="4450200" y="4115986"/>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5" name="Google Shape;235;g2fa0f71020e_7_4"/>
          <p:cNvSpPr txBox="1"/>
          <p:nvPr/>
        </p:nvSpPr>
        <p:spPr>
          <a:xfrm>
            <a:off x="4594725" y="5381550"/>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6" name="Google Shape;236;g2fa0f71020e_7_4"/>
          <p:cNvSpPr txBox="1"/>
          <p:nvPr/>
        </p:nvSpPr>
        <p:spPr>
          <a:xfrm>
            <a:off x="5853975" y="6127400"/>
            <a:ext cx="9111900" cy="8427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r>
              <a:rPr lang="en-US" sz="2300">
                <a:latin typeface="Times New Roman"/>
                <a:ea typeface="Times New Roman"/>
                <a:cs typeface="Times New Roman"/>
                <a:sym typeface="Times New Roman"/>
              </a:rPr>
              <a:t>The software should run on any smart application that uses Google Play Store or Apple app store</a:t>
            </a:r>
            <a:endParaRPr sz="2300">
              <a:latin typeface="Times New Roman"/>
              <a:ea typeface="Times New Roman"/>
              <a:cs typeface="Times New Roman"/>
              <a:sym typeface="Times New Roman"/>
            </a:endParaRPr>
          </a:p>
        </p:txBody>
      </p:sp>
      <p:sp>
        <p:nvSpPr>
          <p:cNvPr id="237" name="Google Shape;237;g2fa0f71020e_7_4"/>
          <p:cNvSpPr/>
          <p:nvPr/>
        </p:nvSpPr>
        <p:spPr>
          <a:xfrm>
            <a:off x="5025490" y="4353602"/>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g2fa0f71020e_7_4"/>
          <p:cNvSpPr/>
          <p:nvPr/>
        </p:nvSpPr>
        <p:spPr>
          <a:xfrm>
            <a:off x="5025217" y="5353122"/>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g2fa0f71020e_7_4"/>
          <p:cNvSpPr/>
          <p:nvPr/>
        </p:nvSpPr>
        <p:spPr>
          <a:xfrm>
            <a:off x="5025492" y="6389251"/>
            <a:ext cx="76200" cy="76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0" name="Google Shape;240;g2fa0f71020e_7_4"/>
          <p:cNvPicPr preferRelativeResize="0"/>
          <p:nvPr/>
        </p:nvPicPr>
        <p:blipFill>
          <a:blip r:embed="rId5">
            <a:alphaModFix/>
          </a:blip>
          <a:stretch>
            <a:fillRect/>
          </a:stretch>
        </p:blipFill>
        <p:spPr>
          <a:xfrm rot="-8232826" flipH="1">
            <a:off x="14745706" y="5611549"/>
            <a:ext cx="1583282" cy="1209151"/>
          </a:xfrm>
          <a:prstGeom prst="rect">
            <a:avLst/>
          </a:prstGeom>
          <a:noFill/>
          <a:ln>
            <a:noFill/>
          </a:ln>
        </p:spPr>
      </p:pic>
      <p:pic>
        <p:nvPicPr>
          <p:cNvPr id="241" name="Google Shape;241;g2fa0f71020e_7_4"/>
          <p:cNvPicPr preferRelativeResize="0"/>
          <p:nvPr/>
        </p:nvPicPr>
        <p:blipFill rotWithShape="1">
          <a:blip r:embed="rId6">
            <a:alphaModFix/>
          </a:blip>
          <a:srcRect/>
          <a:stretch/>
        </p:blipFill>
        <p:spPr>
          <a:xfrm>
            <a:off x="14114550" y="7200900"/>
            <a:ext cx="2640900" cy="1962850"/>
          </a:xfrm>
          <a:prstGeom prst="rect">
            <a:avLst/>
          </a:prstGeom>
          <a:noFill/>
          <a:ln>
            <a:noFill/>
          </a:ln>
        </p:spPr>
      </p:pic>
      <p:sp>
        <p:nvSpPr>
          <p:cNvPr id="242" name="Google Shape;242;g2fa0f71020e_7_4"/>
          <p:cNvSpPr txBox="1"/>
          <p:nvPr/>
        </p:nvSpPr>
        <p:spPr>
          <a:xfrm>
            <a:off x="14114550" y="7426150"/>
            <a:ext cx="2640900" cy="1600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chemeClr val="dk1"/>
                </a:solidFill>
                <a:latin typeface="Times New Roman"/>
                <a:ea typeface="Times New Roman"/>
                <a:cs typeface="Times New Roman"/>
                <a:sym typeface="Times New Roman"/>
              </a:rPr>
              <a:t>Needs to be viewable on different types of personal devices </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2F4F5"/>
        </a:solidFill>
        <a:effectLst/>
      </p:bgPr>
    </p:bg>
    <p:spTree>
      <p:nvGrpSpPr>
        <p:cNvPr id="1" name="Shape 246"/>
        <p:cNvGrpSpPr/>
        <p:nvPr/>
      </p:nvGrpSpPr>
      <p:grpSpPr>
        <a:xfrm>
          <a:off x="0" y="0"/>
          <a:ext cx="0" cy="0"/>
          <a:chOff x="0" y="0"/>
          <a:chExt cx="0" cy="0"/>
        </a:xfrm>
      </p:grpSpPr>
      <p:sp>
        <p:nvSpPr>
          <p:cNvPr id="247" name="Google Shape;247;g2fa0f71020e_4_0"/>
          <p:cNvSpPr/>
          <p:nvPr/>
        </p:nvSpPr>
        <p:spPr>
          <a:xfrm rot="7655163">
            <a:off x="-4012596" y="5591708"/>
            <a:ext cx="7629890" cy="7829178"/>
          </a:xfrm>
          <a:custGeom>
            <a:avLst/>
            <a:gdLst/>
            <a:ahLst/>
            <a:cxnLst/>
            <a:rect l="l" t="t" r="r" b="b"/>
            <a:pathLst>
              <a:path w="7629294" h="7828566" extrusionOk="0">
                <a:moveTo>
                  <a:pt x="0" y="0"/>
                </a:moveTo>
                <a:lnTo>
                  <a:pt x="7629294" y="0"/>
                </a:lnTo>
                <a:lnTo>
                  <a:pt x="7629294" y="7828566"/>
                </a:lnTo>
                <a:lnTo>
                  <a:pt x="0" y="782856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 name="Google Shape;248;g2fa0f71020e_4_0"/>
          <p:cNvSpPr/>
          <p:nvPr/>
        </p:nvSpPr>
        <p:spPr>
          <a:xfrm rot="2014247">
            <a:off x="12247015" y="-1009581"/>
            <a:ext cx="10740389" cy="2685098"/>
          </a:xfrm>
          <a:custGeom>
            <a:avLst/>
            <a:gdLst/>
            <a:ahLst/>
            <a:cxnLst/>
            <a:rect l="l" t="t" r="r" b="b"/>
            <a:pathLst>
              <a:path w="10749463" h="2687366" extrusionOk="0">
                <a:moveTo>
                  <a:pt x="0" y="0"/>
                </a:moveTo>
                <a:lnTo>
                  <a:pt x="10749463" y="0"/>
                </a:lnTo>
                <a:lnTo>
                  <a:pt x="10749463" y="2687365"/>
                </a:lnTo>
                <a:lnTo>
                  <a:pt x="0" y="2687365"/>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g2fa0f71020e_4_0"/>
          <p:cNvSpPr txBox="1"/>
          <p:nvPr/>
        </p:nvSpPr>
        <p:spPr>
          <a:xfrm>
            <a:off x="6773082" y="4795419"/>
            <a:ext cx="73854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50" name="Google Shape;250;g2fa0f71020e_4_0"/>
          <p:cNvSpPr txBox="1"/>
          <p:nvPr/>
        </p:nvSpPr>
        <p:spPr>
          <a:xfrm>
            <a:off x="6773082" y="5871192"/>
            <a:ext cx="8656200" cy="215400"/>
          </a:xfrm>
          <a:prstGeom prst="rect">
            <a:avLst/>
          </a:prstGeom>
          <a:noFill/>
          <a:ln>
            <a:noFill/>
          </a:ln>
        </p:spPr>
        <p:txBody>
          <a:bodyPr spcFirstLastPara="1" wrap="square" lIns="0" tIns="0" rIns="0" bIns="0" anchor="t" anchorCtr="0">
            <a:spAutoFit/>
          </a:bodyPr>
          <a:lstStyle/>
          <a:p>
            <a:pPr marL="0" marR="0" lvl="0" indent="0" algn="l" rtl="0">
              <a:lnSpc>
                <a:spcPct val="137995"/>
              </a:lnSpc>
              <a:spcBef>
                <a:spcPts val="0"/>
              </a:spcBef>
              <a:spcAft>
                <a:spcPts val="0"/>
              </a:spcAft>
              <a:buNone/>
            </a:pPr>
            <a:endParaRPr/>
          </a:p>
        </p:txBody>
      </p:sp>
      <p:sp>
        <p:nvSpPr>
          <p:cNvPr id="251" name="Google Shape;251;g2fa0f71020e_4_0"/>
          <p:cNvSpPr txBox="1"/>
          <p:nvPr/>
        </p:nvSpPr>
        <p:spPr>
          <a:xfrm>
            <a:off x="5914025" y="4017950"/>
            <a:ext cx="11823900" cy="199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100">
                <a:solidFill>
                  <a:schemeClr val="dk1"/>
                </a:solidFill>
                <a:latin typeface="Times New Roman"/>
                <a:ea typeface="Times New Roman"/>
                <a:cs typeface="Times New Roman"/>
                <a:sym typeface="Times New Roman"/>
              </a:rPr>
              <a:t>The hardware should be available to all devices to connect properly via bluetooth. </a:t>
            </a:r>
            <a:endParaRPr sz="2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100">
                <a:solidFill>
                  <a:schemeClr val="dk1"/>
                </a:solidFill>
                <a:highlight>
                  <a:srgbClr val="B7B7B7"/>
                </a:highlight>
                <a:latin typeface="Times New Roman"/>
                <a:ea typeface="Times New Roman"/>
                <a:cs typeface="Times New Roman"/>
                <a:sym typeface="Times New Roman"/>
              </a:rPr>
              <a:t>The app needs to reference the api and database to log and chart data.</a:t>
            </a:r>
            <a:endParaRPr sz="2100">
              <a:solidFill>
                <a:schemeClr val="dk1"/>
              </a:solidFill>
              <a:highlight>
                <a:srgbClr val="B7B7B7"/>
              </a:highlight>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21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US" sz="2100">
                <a:solidFill>
                  <a:schemeClr val="dk1"/>
                </a:solidFill>
                <a:latin typeface="Times New Roman"/>
                <a:ea typeface="Times New Roman"/>
                <a:cs typeface="Times New Roman"/>
                <a:sym typeface="Times New Roman"/>
              </a:rPr>
              <a:t>The application should use an external API to graph force the user exerts on the rack.</a:t>
            </a:r>
            <a:endParaRPr sz="2100">
              <a:solidFill>
                <a:schemeClr val="dk1"/>
              </a:solidFill>
              <a:latin typeface="Times New Roman"/>
              <a:ea typeface="Times New Roman"/>
              <a:cs typeface="Times New Roman"/>
              <a:sym typeface="Times New Roman"/>
            </a:endParaRPr>
          </a:p>
        </p:txBody>
      </p:sp>
      <p:sp>
        <p:nvSpPr>
          <p:cNvPr id="252" name="Google Shape;252;g2fa0f71020e_4_0"/>
          <p:cNvSpPr txBox="1"/>
          <p:nvPr/>
        </p:nvSpPr>
        <p:spPr>
          <a:xfrm>
            <a:off x="1217779" y="1037000"/>
            <a:ext cx="11180100" cy="1536300"/>
          </a:xfrm>
          <a:prstGeom prst="rect">
            <a:avLst/>
          </a:prstGeom>
          <a:noFill/>
          <a:ln>
            <a:noFill/>
          </a:ln>
        </p:spPr>
        <p:txBody>
          <a:bodyPr spcFirstLastPara="1" wrap="square" lIns="0" tIns="0" rIns="0" bIns="0" anchor="t" anchorCtr="0">
            <a:spAutoFit/>
          </a:bodyPr>
          <a:lstStyle/>
          <a:p>
            <a:pPr marL="0" marR="0" lvl="0" indent="0" algn="l" rtl="0">
              <a:lnSpc>
                <a:spcPct val="138002"/>
              </a:lnSpc>
              <a:spcBef>
                <a:spcPts val="0"/>
              </a:spcBef>
              <a:spcAft>
                <a:spcPts val="0"/>
              </a:spcAft>
              <a:buNone/>
            </a:pPr>
            <a:r>
              <a:rPr lang="en-US" sz="9981" b="1">
                <a:solidFill>
                  <a:srgbClr val="231F20"/>
                </a:solidFill>
                <a:latin typeface="Oswald"/>
                <a:ea typeface="Oswald"/>
                <a:cs typeface="Oswald"/>
                <a:sym typeface="Oswald"/>
              </a:rPr>
              <a:t>REQUIREMENTS</a:t>
            </a:r>
            <a:endParaRPr/>
          </a:p>
        </p:txBody>
      </p:sp>
      <p:sp>
        <p:nvSpPr>
          <p:cNvPr id="253" name="Google Shape;253;g2fa0f71020e_4_0"/>
          <p:cNvSpPr txBox="1"/>
          <p:nvPr/>
        </p:nvSpPr>
        <p:spPr>
          <a:xfrm>
            <a:off x="1938150" y="2566650"/>
            <a:ext cx="9517800" cy="8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chemeClr val="dk1"/>
                </a:solidFill>
                <a:latin typeface="Calibri"/>
                <a:ea typeface="Calibri"/>
                <a:cs typeface="Calibri"/>
                <a:sym typeface="Calibri"/>
              </a:rPr>
              <a:t>RESOURCE</a:t>
            </a:r>
            <a:endParaRPr sz="3200">
              <a:solidFill>
                <a:schemeClr val="dk1"/>
              </a:solidFill>
              <a:latin typeface="Calibri"/>
              <a:ea typeface="Calibri"/>
              <a:cs typeface="Calibri"/>
              <a:sym typeface="Calibri"/>
            </a:endParaRPr>
          </a:p>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54" name="Google Shape;254;g2fa0f71020e_4_0"/>
          <p:cNvSpPr txBox="1"/>
          <p:nvPr/>
        </p:nvSpPr>
        <p:spPr>
          <a:xfrm>
            <a:off x="4472000" y="4229136"/>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5" name="Google Shape;255;g2fa0f71020e_4_0"/>
          <p:cNvSpPr txBox="1"/>
          <p:nvPr/>
        </p:nvSpPr>
        <p:spPr>
          <a:xfrm>
            <a:off x="4472000" y="7294025"/>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256" name="Google Shape;256;g2fa0f71020e_4_0"/>
          <p:cNvGrpSpPr/>
          <p:nvPr/>
        </p:nvGrpSpPr>
        <p:grpSpPr>
          <a:xfrm>
            <a:off x="4240075" y="3843476"/>
            <a:ext cx="1401056" cy="2169135"/>
            <a:chOff x="0" y="-19050"/>
            <a:chExt cx="369000" cy="1162016"/>
          </a:xfrm>
        </p:grpSpPr>
        <p:sp>
          <p:nvSpPr>
            <p:cNvPr id="257" name="Google Shape;257;g2fa0f71020e_4_0"/>
            <p:cNvSpPr/>
            <p:nvPr/>
          </p:nvSpPr>
          <p:spPr>
            <a:xfrm>
              <a:off x="0" y="0"/>
              <a:ext cx="368852" cy="1142966"/>
            </a:xfrm>
            <a:custGeom>
              <a:avLst/>
              <a:gdLst/>
              <a:ahLst/>
              <a:cxnLst/>
              <a:rect l="l" t="t" r="r" b="b"/>
              <a:pathLst>
                <a:path w="368852" h="1142966" extrusionOk="0">
                  <a:moveTo>
                    <a:pt x="0" y="0"/>
                  </a:moveTo>
                  <a:lnTo>
                    <a:pt x="368852" y="0"/>
                  </a:lnTo>
                  <a:lnTo>
                    <a:pt x="368852" y="1142966"/>
                  </a:lnTo>
                  <a:lnTo>
                    <a:pt x="0" y="1142966"/>
                  </a:lnTo>
                  <a:close/>
                </a:path>
              </a:pathLst>
            </a:custGeom>
            <a:solidFill>
              <a:srgbClr val="CCCC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8" name="Google Shape;258;g2fa0f71020e_4_0"/>
            <p:cNvSpPr txBox="1"/>
            <p:nvPr/>
          </p:nvSpPr>
          <p:spPr>
            <a:xfrm>
              <a:off x="0" y="-19050"/>
              <a:ext cx="369000" cy="1161900"/>
            </a:xfrm>
            <a:prstGeom prst="rect">
              <a:avLst/>
            </a:prstGeom>
            <a:noFill/>
            <a:ln>
              <a:noFill/>
            </a:ln>
          </p:spPr>
          <p:txBody>
            <a:bodyPr spcFirstLastPara="1" wrap="square" lIns="50800" tIns="50800" rIns="50800" bIns="50800" anchor="ctr" anchorCtr="0">
              <a:noAutofit/>
            </a:bodyPr>
            <a:lstStyle/>
            <a:p>
              <a:pPr marL="0" marR="0" lvl="0" indent="0" algn="ctr" rtl="0">
                <a:lnSpc>
                  <a:spcPct val="1588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59" name="Google Shape;259;g2fa0f71020e_4_0"/>
          <p:cNvSpPr txBox="1"/>
          <p:nvPr/>
        </p:nvSpPr>
        <p:spPr>
          <a:xfrm>
            <a:off x="4472000" y="7508107"/>
            <a:ext cx="937200" cy="277200"/>
          </a:xfrm>
          <a:prstGeom prst="rect">
            <a:avLst/>
          </a:prstGeom>
          <a:noFill/>
          <a:ln>
            <a:noFill/>
          </a:ln>
        </p:spPr>
        <p:txBody>
          <a:bodyPr spcFirstLastPara="1" wrap="square" lIns="0" tIns="0" rIns="0" bIns="0" anchor="t" anchorCtr="0">
            <a:spAutoFit/>
          </a:bodyPr>
          <a:lstStyle/>
          <a:p>
            <a:pPr marL="922279" marR="0" lvl="1" indent="-346839" algn="ctr" rtl="0">
              <a:lnSpc>
                <a:spcPct val="284777"/>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fa0f71020e_4_0"/>
          <p:cNvSpPr txBox="1"/>
          <p:nvPr/>
        </p:nvSpPr>
        <p:spPr>
          <a:xfrm>
            <a:off x="4694850" y="4272900"/>
            <a:ext cx="416700" cy="13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61" name="Google Shape;261;g2fa0f71020e_4_0"/>
          <p:cNvSpPr txBox="1"/>
          <p:nvPr/>
        </p:nvSpPr>
        <p:spPr>
          <a:xfrm>
            <a:off x="4855100" y="3843475"/>
            <a:ext cx="858600" cy="5351700"/>
          </a:xfrm>
          <a:prstGeom prst="rect">
            <a:avLst/>
          </a:prstGeom>
          <a:noFill/>
          <a:ln>
            <a:noFill/>
          </a:ln>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chemeClr val="dk1"/>
              </a:buClr>
              <a:buSzPts val="1800"/>
              <a:buFont typeface="Calibri"/>
              <a:buChar char="●"/>
            </a:pPr>
            <a:endParaRPr sz="30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3000">
              <a:solidFill>
                <a:schemeClr val="dk1"/>
              </a:solidFill>
              <a:latin typeface="Calibri"/>
              <a:ea typeface="Calibri"/>
              <a:cs typeface="Calibri"/>
              <a:sym typeface="Calibri"/>
            </a:endParaRPr>
          </a:p>
          <a:p>
            <a:pPr marL="457200" lvl="0" indent="-342900" algn="l" rtl="0">
              <a:lnSpc>
                <a:spcPct val="150000"/>
              </a:lnSpc>
              <a:spcBef>
                <a:spcPts val="0"/>
              </a:spcBef>
              <a:spcAft>
                <a:spcPts val="0"/>
              </a:spcAft>
              <a:buClr>
                <a:schemeClr val="dk1"/>
              </a:buClr>
              <a:buSzPts val="1800"/>
              <a:buFont typeface="Calibri"/>
              <a:buChar char="●"/>
            </a:pPr>
            <a:endParaRPr sz="3000">
              <a:solidFill>
                <a:schemeClr val="dk1"/>
              </a:solidFill>
              <a:latin typeface="Calibri"/>
              <a:ea typeface="Calibri"/>
              <a:cs typeface="Calibri"/>
              <a:sym typeface="Calibri"/>
            </a:endParaRPr>
          </a:p>
          <a:p>
            <a:pPr marL="457200" lvl="0" indent="0" algn="l" rtl="0">
              <a:lnSpc>
                <a:spcPct val="150000"/>
              </a:lnSpc>
              <a:spcBef>
                <a:spcPts val="0"/>
              </a:spcBef>
              <a:spcAft>
                <a:spcPts val="0"/>
              </a:spcAft>
              <a:buNone/>
            </a:pPr>
            <a:endParaRPr sz="3200">
              <a:solidFill>
                <a:schemeClr val="dk1"/>
              </a:solidFill>
              <a:latin typeface="Calibri"/>
              <a:ea typeface="Calibri"/>
              <a:cs typeface="Calibri"/>
              <a:sym typeface="Calibri"/>
            </a:endParaRPr>
          </a:p>
        </p:txBody>
      </p:sp>
      <p:pic>
        <p:nvPicPr>
          <p:cNvPr id="262" name="Google Shape;262;g2fa0f71020e_4_0"/>
          <p:cNvPicPr preferRelativeResize="0"/>
          <p:nvPr/>
        </p:nvPicPr>
        <p:blipFill>
          <a:blip r:embed="rId5">
            <a:alphaModFix/>
          </a:blip>
          <a:stretch>
            <a:fillRect/>
          </a:stretch>
        </p:blipFill>
        <p:spPr>
          <a:xfrm rot="-10404115" flipH="1">
            <a:off x="14158483" y="4608321"/>
            <a:ext cx="1935659" cy="1478259"/>
          </a:xfrm>
          <a:prstGeom prst="rect">
            <a:avLst/>
          </a:prstGeom>
          <a:noFill/>
          <a:ln>
            <a:noFill/>
          </a:ln>
        </p:spPr>
      </p:pic>
      <p:pic>
        <p:nvPicPr>
          <p:cNvPr id="263" name="Google Shape;263;g2fa0f71020e_4_0"/>
          <p:cNvPicPr preferRelativeResize="0"/>
          <p:nvPr/>
        </p:nvPicPr>
        <p:blipFill rotWithShape="1">
          <a:blip r:embed="rId6">
            <a:alphaModFix/>
          </a:blip>
          <a:srcRect/>
          <a:stretch/>
        </p:blipFill>
        <p:spPr>
          <a:xfrm>
            <a:off x="13123125" y="6192900"/>
            <a:ext cx="4791001" cy="1325700"/>
          </a:xfrm>
          <a:prstGeom prst="rect">
            <a:avLst/>
          </a:prstGeom>
          <a:noFill/>
          <a:ln>
            <a:noFill/>
          </a:ln>
        </p:spPr>
      </p:pic>
      <p:sp>
        <p:nvSpPr>
          <p:cNvPr id="264" name="Google Shape;264;g2fa0f71020e_4_0"/>
          <p:cNvSpPr txBox="1"/>
          <p:nvPr/>
        </p:nvSpPr>
        <p:spPr>
          <a:xfrm>
            <a:off x="13219325" y="6409350"/>
            <a:ext cx="45186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300">
                <a:solidFill>
                  <a:schemeClr val="dk1"/>
                </a:solidFill>
                <a:latin typeface="Times New Roman"/>
                <a:ea typeface="Times New Roman"/>
                <a:cs typeface="Times New Roman"/>
                <a:sym typeface="Times New Roman"/>
              </a:rPr>
              <a:t>This is an existing requirement that the client expects to be maintained</a:t>
            </a:r>
            <a:endParaRPr sz="23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1032</Words>
  <Application>Microsoft Office PowerPoint</Application>
  <PresentationFormat>Custom</PresentationFormat>
  <Paragraphs>117</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Oswald</vt:lpstr>
      <vt:lpstr>DM Sans</vt:lpstr>
      <vt:lpstr>Times New Roman</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Lanzel, Tessa F</cp:lastModifiedBy>
  <cp:revision>1</cp:revision>
  <dcterms:created xsi:type="dcterms:W3CDTF">2006-08-16T00:00:00Z</dcterms:created>
  <dcterms:modified xsi:type="dcterms:W3CDTF">2024-10-09T18:48:46Z</dcterms:modified>
</cp:coreProperties>
</file>